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2" r:id="rId6"/>
    <p:sldId id="263" r:id="rId7"/>
    <p:sldId id="269" r:id="rId8"/>
    <p:sldId id="264" r:id="rId9"/>
    <p:sldId id="265" r:id="rId10"/>
    <p:sldId id="268" r:id="rId11"/>
    <p:sldId id="271" r:id="rId12"/>
    <p:sldId id="272" r:id="rId13"/>
    <p:sldId id="273" r:id="rId14"/>
    <p:sldId id="274" r:id="rId15"/>
    <p:sldId id="275" r:id="rId16"/>
    <p:sldId id="276" r:id="rId17"/>
    <p:sldId id="260" r:id="rId18"/>
    <p:sldId id="270" r:id="rId19"/>
    <p:sldId id="261" r:id="rId20"/>
    <p:sldId id="278" r:id="rId21"/>
    <p:sldId id="279" r:id="rId22"/>
    <p:sldId id="277" r:id="rId23"/>
    <p:sldId id="280" r:id="rId24"/>
    <p:sldId id="281" r:id="rId25"/>
    <p:sldId id="282" r:id="rId26"/>
    <p:sldId id="267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E37C-7FEE-4E78-A046-68E23CC8FC3A}" type="datetimeFigureOut">
              <a:rPr lang="en-US" smtClean="0"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E1F0-7034-441E-9834-BB1D44BAE1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13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E37C-7FEE-4E78-A046-68E23CC8FC3A}" type="datetimeFigureOut">
              <a:rPr lang="en-US" smtClean="0"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E1F0-7034-441E-9834-BB1D44BAE1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4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E37C-7FEE-4E78-A046-68E23CC8FC3A}" type="datetimeFigureOut">
              <a:rPr lang="en-US" smtClean="0"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E1F0-7034-441E-9834-BB1D44BAE1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17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E37C-7FEE-4E78-A046-68E23CC8FC3A}" type="datetimeFigureOut">
              <a:rPr lang="en-US" smtClean="0"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E1F0-7034-441E-9834-BB1D44BAE1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77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E37C-7FEE-4E78-A046-68E23CC8FC3A}" type="datetimeFigureOut">
              <a:rPr lang="en-US" smtClean="0"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E1F0-7034-441E-9834-BB1D44BAE1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53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E37C-7FEE-4E78-A046-68E23CC8FC3A}" type="datetimeFigureOut">
              <a:rPr lang="en-US" smtClean="0"/>
              <a:t>5/5/2013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E1F0-7034-441E-9834-BB1D44BAE1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9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E37C-7FEE-4E78-A046-68E23CC8FC3A}" type="datetimeFigureOut">
              <a:rPr lang="en-US" smtClean="0"/>
              <a:t>5/5/2013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E1F0-7034-441E-9834-BB1D44BAE1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286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E37C-7FEE-4E78-A046-68E23CC8FC3A}" type="datetimeFigureOut">
              <a:rPr lang="en-US" smtClean="0"/>
              <a:t>5/5/2013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E1F0-7034-441E-9834-BB1D44BAE1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842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E37C-7FEE-4E78-A046-68E23CC8FC3A}" type="datetimeFigureOut">
              <a:rPr lang="en-US" smtClean="0"/>
              <a:t>5/5/2013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E1F0-7034-441E-9834-BB1D44BAE1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728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E37C-7FEE-4E78-A046-68E23CC8FC3A}" type="datetimeFigureOut">
              <a:rPr lang="en-US" smtClean="0"/>
              <a:t>5/5/2013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E1F0-7034-441E-9834-BB1D44BAE1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23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E37C-7FEE-4E78-A046-68E23CC8FC3A}" type="datetimeFigureOut">
              <a:rPr lang="en-US" smtClean="0"/>
              <a:t>5/5/2013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E1F0-7034-441E-9834-BB1D44BAE1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85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0E37C-7FEE-4E78-A046-68E23CC8FC3A}" type="datetimeFigureOut">
              <a:rPr lang="en-US" smtClean="0"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FE1F0-7034-441E-9834-BB1D44BAE1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41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4ssb2wwK1SshMM&amp;tbnid=V_tlAgyQJPAbmM:&amp;ved=0CAUQjRw&amp;url=http%3A%2F%2Fwww.hcc.mnscu.edu%2Fchem%2FV.15%2Fpage_id_4569.html&amp;ei=-fKGUZraGImOygGm1oGoBg&amp;bvm=bv.45960087,d.aWc&amp;psig=AFQjCNFOEJKlZW0-4GuJk5hKpJRYdkN0tQ&amp;ust=136788490994234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m/url?sa=i&amp;rct=j&amp;q=&amp;esrc=s&amp;frm=1&amp;source=images&amp;cd=&amp;cad=rja&amp;docid=oxEUWcRbeVYLRM&amp;tbnid=zIN4bK3nqRixEM:&amp;ved=0CAUQjRw&amp;url=http%3A%2F%2Fwww.mhhe.com%2Fphyssci%2Fchemistry%2Fchang7%2Fesp%2Ffolder_structure%2Fcr%2Fm3%2Fs3%2F&amp;ei=q_OGUa2-CeygyAG6woAg&amp;bvm=bv.45960087,d.aWc&amp;psig=AFQjCNGNUcAQDwKU3In1CF7ibYEW2qVWVA&amp;ust=1367885091945765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google.com/url?sa=i&amp;rct=j&amp;q=&amp;esrc=s&amp;frm=1&amp;source=images&amp;cd=&amp;cad=rja&amp;docid=2olN8MgRjtDQuM&amp;tbnid=EM_mCgTfdPqH4M:&amp;ved=0CAUQjRw&amp;url=https%3A%2F%2Fwww.boundless.com%2Fchemistry%2Facids-and-bases%2Flewis-acids-and-bases%2Flewis-acid-and-base-molecules%2F&amp;ei=XP2GUYWYLIHGywGakoCQCA&amp;bvm=bv.45960087,d.aWc&amp;psig=AFQjCNHX53AuXUsp6EZqab7Jsr1X4SIh_g&amp;ust=136788755270945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Starter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some properties that you already know about acids and bases.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035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Acid/Base Pairs </a:t>
            </a:r>
            <a:endParaRPr lang="en-US" dirty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80109" y="1648691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45720"/>
          <a:lstStyle/>
          <a:p>
            <a:pPr marL="392113" indent="-392113" algn="ctr" eaLnBrk="0" hangingPunct="0"/>
            <a:r>
              <a:rPr lang="en-US" sz="3200" dirty="0">
                <a:solidFill>
                  <a:srgbClr val="000066"/>
                </a:solidFill>
                <a:sym typeface="Symbol" pitchFamily="18" charset="2"/>
              </a:rPr>
              <a:t>HC</a:t>
            </a:r>
            <a:r>
              <a:rPr lang="en-US" sz="3200" b="1" baseline="-25000" dirty="0">
                <a:solidFill>
                  <a:srgbClr val="000066"/>
                </a:solidFill>
                <a:sym typeface="Symbol" pitchFamily="18" charset="2"/>
              </a:rPr>
              <a:t>2</a:t>
            </a:r>
            <a:r>
              <a:rPr lang="en-US" sz="3200" dirty="0">
                <a:solidFill>
                  <a:srgbClr val="000066"/>
                </a:solidFill>
                <a:sym typeface="Symbol" pitchFamily="18" charset="2"/>
              </a:rPr>
              <a:t>H</a:t>
            </a:r>
            <a:r>
              <a:rPr lang="en-US" sz="3200" b="1" baseline="-25000" dirty="0">
                <a:solidFill>
                  <a:srgbClr val="000066"/>
                </a:solidFill>
                <a:sym typeface="Symbol" pitchFamily="18" charset="2"/>
              </a:rPr>
              <a:t>3</a:t>
            </a:r>
            <a:r>
              <a:rPr lang="en-US" sz="3200" dirty="0">
                <a:solidFill>
                  <a:srgbClr val="000066"/>
                </a:solidFill>
                <a:sym typeface="Symbol" pitchFamily="18" charset="2"/>
              </a:rPr>
              <a:t>O</a:t>
            </a:r>
            <a:r>
              <a:rPr lang="en-US" sz="3200" b="1" baseline="-25000" dirty="0">
                <a:solidFill>
                  <a:srgbClr val="000066"/>
                </a:solidFill>
                <a:sym typeface="Symbol" pitchFamily="18" charset="2"/>
              </a:rPr>
              <a:t>2</a:t>
            </a:r>
            <a:r>
              <a:rPr lang="en-US" sz="3200" dirty="0">
                <a:solidFill>
                  <a:srgbClr val="000066"/>
                </a:solidFill>
                <a:latin typeface="Arial Narrow" pitchFamily="34" charset="0"/>
                <a:sym typeface="Symbol" pitchFamily="18" charset="2"/>
              </a:rPr>
              <a:t>(aq)</a:t>
            </a:r>
            <a:r>
              <a:rPr lang="en-US" sz="3200" dirty="0">
                <a:solidFill>
                  <a:srgbClr val="000066"/>
                </a:solidFill>
                <a:sym typeface="Symbol" pitchFamily="18" charset="2"/>
              </a:rPr>
              <a:t> + H</a:t>
            </a:r>
            <a:r>
              <a:rPr lang="en-US" sz="3200" b="1" baseline="-25000" dirty="0">
                <a:solidFill>
                  <a:srgbClr val="000066"/>
                </a:solidFill>
                <a:sym typeface="Symbol" pitchFamily="18" charset="2"/>
              </a:rPr>
              <a:t>2</a:t>
            </a:r>
            <a:r>
              <a:rPr lang="en-US" sz="3200" dirty="0">
                <a:solidFill>
                  <a:srgbClr val="000066"/>
                </a:solidFill>
                <a:sym typeface="Symbol" pitchFamily="18" charset="2"/>
              </a:rPr>
              <a:t>O</a:t>
            </a:r>
            <a:r>
              <a:rPr lang="en-US" sz="3200" dirty="0">
                <a:solidFill>
                  <a:srgbClr val="000066"/>
                </a:solidFill>
                <a:latin typeface="Arial Narrow" pitchFamily="34" charset="0"/>
                <a:sym typeface="Symbol" pitchFamily="18" charset="2"/>
              </a:rPr>
              <a:t>(l)</a:t>
            </a:r>
            <a:r>
              <a:rPr lang="en-US" sz="3200" dirty="0">
                <a:solidFill>
                  <a:srgbClr val="000066"/>
                </a:solidFill>
                <a:sym typeface="Symbol" pitchFamily="18" charset="2"/>
              </a:rPr>
              <a:t>  C</a:t>
            </a:r>
            <a:r>
              <a:rPr lang="en-US" sz="3200" b="1" baseline="-25000" dirty="0">
                <a:solidFill>
                  <a:srgbClr val="000066"/>
                </a:solidFill>
                <a:sym typeface="Symbol" pitchFamily="18" charset="2"/>
              </a:rPr>
              <a:t>2</a:t>
            </a:r>
            <a:r>
              <a:rPr lang="en-US" sz="3200" dirty="0">
                <a:solidFill>
                  <a:srgbClr val="000066"/>
                </a:solidFill>
                <a:sym typeface="Symbol" pitchFamily="18" charset="2"/>
              </a:rPr>
              <a:t>H</a:t>
            </a:r>
            <a:r>
              <a:rPr lang="en-US" sz="3200" b="1" baseline="-25000" dirty="0">
                <a:solidFill>
                  <a:srgbClr val="000066"/>
                </a:solidFill>
                <a:sym typeface="Symbol" pitchFamily="18" charset="2"/>
              </a:rPr>
              <a:t>3</a:t>
            </a:r>
            <a:r>
              <a:rPr lang="en-US" sz="3200" dirty="0">
                <a:solidFill>
                  <a:srgbClr val="000066"/>
                </a:solidFill>
                <a:sym typeface="Symbol" pitchFamily="18" charset="2"/>
              </a:rPr>
              <a:t>O</a:t>
            </a:r>
            <a:r>
              <a:rPr lang="en-US" sz="3200" b="1" baseline="-25000" dirty="0">
                <a:solidFill>
                  <a:srgbClr val="000066"/>
                </a:solidFill>
                <a:sym typeface="Symbol" pitchFamily="18" charset="2"/>
              </a:rPr>
              <a:t>2</a:t>
            </a:r>
            <a:r>
              <a:rPr lang="en-US" sz="3200" b="1" baseline="30000" dirty="0">
                <a:solidFill>
                  <a:srgbClr val="000066"/>
                </a:solidFill>
                <a:sym typeface="Symbol" pitchFamily="18" charset="2"/>
              </a:rPr>
              <a:t>–</a:t>
            </a:r>
            <a:r>
              <a:rPr lang="en-US" sz="3200" dirty="0">
                <a:solidFill>
                  <a:srgbClr val="000066"/>
                </a:solidFill>
                <a:latin typeface="Arial Narrow" pitchFamily="34" charset="0"/>
                <a:sym typeface="Symbol" pitchFamily="18" charset="2"/>
              </a:rPr>
              <a:t>(aq)</a:t>
            </a:r>
            <a:r>
              <a:rPr lang="en-US" sz="3200" dirty="0">
                <a:solidFill>
                  <a:srgbClr val="000066"/>
                </a:solidFill>
                <a:sym typeface="Symbol" pitchFamily="18" charset="2"/>
              </a:rPr>
              <a:t> + H</a:t>
            </a:r>
            <a:r>
              <a:rPr lang="en-US" sz="3200" b="1" baseline="-25000" dirty="0">
                <a:solidFill>
                  <a:srgbClr val="000066"/>
                </a:solidFill>
                <a:sym typeface="Symbol" pitchFamily="18" charset="2"/>
              </a:rPr>
              <a:t>3</a:t>
            </a:r>
            <a:r>
              <a:rPr lang="en-US" sz="3200" dirty="0">
                <a:solidFill>
                  <a:srgbClr val="000066"/>
                </a:solidFill>
                <a:sym typeface="Symbol" pitchFamily="18" charset="2"/>
              </a:rPr>
              <a:t>O</a:t>
            </a:r>
            <a:r>
              <a:rPr lang="en-US" sz="3200" b="1" baseline="30000" dirty="0">
                <a:solidFill>
                  <a:srgbClr val="000066"/>
                </a:solidFill>
                <a:sym typeface="Symbol" pitchFamily="18" charset="2"/>
              </a:rPr>
              <a:t>+</a:t>
            </a:r>
            <a:r>
              <a:rPr lang="en-US" sz="3200" dirty="0">
                <a:solidFill>
                  <a:srgbClr val="000066"/>
                </a:solidFill>
                <a:latin typeface="Arial Narrow" pitchFamily="34" charset="0"/>
                <a:sym typeface="Symbol" pitchFamily="18" charset="2"/>
              </a:rPr>
              <a:t>(aq)</a:t>
            </a:r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214745" y="3505200"/>
            <a:ext cx="8839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45720"/>
          <a:lstStyle/>
          <a:p>
            <a:pPr marL="392113" indent="-392113" algn="ctr" eaLnBrk="0" hangingPunct="0"/>
            <a:r>
              <a:rPr lang="en-US" sz="3200" dirty="0">
                <a:solidFill>
                  <a:srgbClr val="000066"/>
                </a:solidFill>
                <a:sym typeface="Symbol" pitchFamily="18" charset="2"/>
              </a:rPr>
              <a:t>OH</a:t>
            </a:r>
            <a:r>
              <a:rPr lang="en-US" sz="1000" dirty="0">
                <a:solidFill>
                  <a:srgbClr val="000066"/>
                </a:solidFill>
                <a:sym typeface="Symbol" pitchFamily="18" charset="2"/>
              </a:rPr>
              <a:t> </a:t>
            </a:r>
            <a:r>
              <a:rPr lang="en-US" sz="3200" b="1" baseline="30000" dirty="0">
                <a:solidFill>
                  <a:srgbClr val="000066"/>
                </a:solidFill>
                <a:sym typeface="Symbol" pitchFamily="18" charset="2"/>
              </a:rPr>
              <a:t>–</a:t>
            </a:r>
            <a:r>
              <a:rPr lang="en-US" sz="3200" dirty="0">
                <a:solidFill>
                  <a:srgbClr val="000066"/>
                </a:solidFill>
                <a:latin typeface="Arial Narrow" pitchFamily="34" charset="0"/>
                <a:sym typeface="Symbol" pitchFamily="18" charset="2"/>
              </a:rPr>
              <a:t>(aq)</a:t>
            </a:r>
            <a:r>
              <a:rPr lang="en-US" sz="3200" dirty="0">
                <a:solidFill>
                  <a:srgbClr val="000066"/>
                </a:solidFill>
                <a:sym typeface="Symbol" pitchFamily="18" charset="2"/>
              </a:rPr>
              <a:t> + HCO</a:t>
            </a:r>
            <a:r>
              <a:rPr lang="en-US" sz="3200" b="1" baseline="-25000" dirty="0">
                <a:solidFill>
                  <a:srgbClr val="000066"/>
                </a:solidFill>
                <a:sym typeface="Symbol" pitchFamily="18" charset="2"/>
              </a:rPr>
              <a:t>3</a:t>
            </a:r>
            <a:r>
              <a:rPr lang="en-US" sz="3200" b="1" baseline="30000" dirty="0">
                <a:solidFill>
                  <a:srgbClr val="000066"/>
                </a:solidFill>
                <a:sym typeface="Symbol" pitchFamily="18" charset="2"/>
              </a:rPr>
              <a:t>–</a:t>
            </a:r>
            <a:r>
              <a:rPr lang="en-US" sz="3200" dirty="0">
                <a:solidFill>
                  <a:srgbClr val="000066"/>
                </a:solidFill>
                <a:latin typeface="Arial Narrow" pitchFamily="34" charset="0"/>
                <a:sym typeface="Symbol" pitchFamily="18" charset="2"/>
              </a:rPr>
              <a:t>(aq)</a:t>
            </a:r>
            <a:r>
              <a:rPr lang="en-US" sz="3200" dirty="0">
                <a:solidFill>
                  <a:srgbClr val="000066"/>
                </a:solidFill>
                <a:sym typeface="Symbol" pitchFamily="18" charset="2"/>
              </a:rPr>
              <a:t>  CO</a:t>
            </a:r>
            <a:r>
              <a:rPr lang="en-US" sz="3200" b="1" baseline="-25000" dirty="0">
                <a:solidFill>
                  <a:srgbClr val="000066"/>
                </a:solidFill>
                <a:sym typeface="Symbol" pitchFamily="18" charset="2"/>
              </a:rPr>
              <a:t>3</a:t>
            </a:r>
            <a:r>
              <a:rPr lang="en-US" sz="3200" b="1" baseline="30000" dirty="0">
                <a:solidFill>
                  <a:srgbClr val="000066"/>
                </a:solidFill>
                <a:sym typeface="Symbol" pitchFamily="18" charset="2"/>
              </a:rPr>
              <a:t>2–</a:t>
            </a:r>
            <a:r>
              <a:rPr lang="en-US" sz="3200" dirty="0">
                <a:solidFill>
                  <a:srgbClr val="000066"/>
                </a:solidFill>
                <a:latin typeface="Arial Narrow" pitchFamily="34" charset="0"/>
                <a:sym typeface="Symbol" pitchFamily="18" charset="2"/>
              </a:rPr>
              <a:t>(aq)</a:t>
            </a:r>
            <a:r>
              <a:rPr lang="en-US" sz="3200" dirty="0">
                <a:solidFill>
                  <a:srgbClr val="000066"/>
                </a:solidFill>
                <a:sym typeface="Symbol" pitchFamily="18" charset="2"/>
              </a:rPr>
              <a:t> + H</a:t>
            </a:r>
            <a:r>
              <a:rPr lang="en-US" sz="3200" b="1" baseline="-25000" dirty="0">
                <a:solidFill>
                  <a:srgbClr val="000066"/>
                </a:solidFill>
                <a:sym typeface="Symbol" pitchFamily="18" charset="2"/>
              </a:rPr>
              <a:t>2</a:t>
            </a:r>
            <a:r>
              <a:rPr lang="en-US" sz="3200" dirty="0">
                <a:solidFill>
                  <a:srgbClr val="000066"/>
                </a:solidFill>
                <a:sym typeface="Symbol" pitchFamily="18" charset="2"/>
              </a:rPr>
              <a:t>O</a:t>
            </a:r>
            <a:r>
              <a:rPr lang="en-US" sz="3200" dirty="0">
                <a:solidFill>
                  <a:srgbClr val="000066"/>
                </a:solidFill>
                <a:latin typeface="Arial Narrow" pitchFamily="34" charset="0"/>
                <a:sym typeface="Symbol" pitchFamily="18" charset="2"/>
              </a:rPr>
              <a:t>(l)</a:t>
            </a:r>
          </a:p>
        </p:txBody>
      </p:sp>
    </p:spTree>
    <p:extLst>
      <p:ext uri="{BB962C8B-B14F-4D97-AF65-F5344CB8AC3E}">
        <p14:creationId xmlns:p14="http://schemas.microsoft.com/office/powerpoint/2010/main" val="155991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2255838" y="476250"/>
            <a:ext cx="403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1" u="sng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itchFamily="18" charset="0"/>
              </a:rPr>
              <a:t>Sulfuric Acid</a:t>
            </a:r>
            <a:endParaRPr lang="en-US" sz="4400">
              <a:solidFill>
                <a:schemeClr val="tx2"/>
              </a:solidFill>
              <a:latin typeface="Baskerville Old Face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74638" y="1466850"/>
            <a:ext cx="86106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itchFamily="18" charset="0"/>
              </a:rPr>
              <a:t> 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itchFamily="18" charset="0"/>
              </a:rPr>
              <a:t>Highest volume production of any chemical in the U.S. 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  <a:latin typeface="Baskerville Old Face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itchFamily="18" charset="0"/>
              </a:rPr>
              <a:t> Used in the production of paper 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  <a:latin typeface="Baskerville Old Face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itchFamily="18" charset="0"/>
              </a:rPr>
              <a:t> Used in production of fertilizers 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  <a:latin typeface="Baskerville Old Face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itchFamily="18" charset="0"/>
              </a:rPr>
              <a:t> Used in petroleum refining</a:t>
            </a:r>
            <a:endParaRPr lang="en-US" sz="2800" dirty="0">
              <a:latin typeface="Baskerville Old Face" pitchFamily="18" charset="0"/>
            </a:endParaRPr>
          </a:p>
        </p:txBody>
      </p:sp>
      <p:pic>
        <p:nvPicPr>
          <p:cNvPr id="6" name="Picture 5" descr="venus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838" y="2133600"/>
            <a:ext cx="238125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58763" y="4637088"/>
            <a:ext cx="59594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latin typeface="Baskerville Old Face" pitchFamily="18" charset="0"/>
                <a:cs typeface="Times New Roman" pitchFamily="18" charset="0"/>
              </a:rPr>
              <a:t>Thick clouds of sulfuric acid are a feature of the atmosphere of Venus. </a:t>
            </a:r>
            <a:endParaRPr lang="en-US" sz="2400" dirty="0">
              <a:latin typeface="Baskerville Old Face" pitchFamily="18" charset="0"/>
              <a:cs typeface="Times New Roman" pitchFamily="18" charset="0"/>
            </a:endParaRPr>
          </a:p>
          <a:p>
            <a:pPr algn="ctr"/>
            <a:r>
              <a:rPr lang="en-US" sz="1200" b="1" dirty="0">
                <a:latin typeface="Baskerville Old Face" pitchFamily="18" charset="0"/>
                <a:cs typeface="Times New Roman" pitchFamily="18" charset="0"/>
              </a:rPr>
              <a:t>(image provided by NASA)</a:t>
            </a:r>
            <a:endParaRPr lang="en-US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22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utoUpdateAnimBg="0"/>
      <p:bldP spid="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343400" y="571500"/>
            <a:ext cx="3581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Nitric Acid</a:t>
            </a:r>
            <a:endParaRPr lang="en-US" sz="4400">
              <a:solidFill>
                <a:schemeClr val="tx2"/>
              </a:solidFill>
              <a:latin typeface="Britannic Bold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581400" y="1562100"/>
            <a:ext cx="54102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Used in the production of fertilizers </a:t>
            </a: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Used in the production of explosives </a:t>
            </a: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Nitric acid is a volatile acid – its reactive components evaporate easily </a:t>
            </a: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Stains proteins (including skin!)</a:t>
            </a:r>
            <a:endParaRPr lang="en-US" sz="3200">
              <a:latin typeface="Britannic Bold" pitchFamily="34" charset="0"/>
            </a:endParaRPr>
          </a:p>
        </p:txBody>
      </p:sp>
      <p:pic>
        <p:nvPicPr>
          <p:cNvPr id="6" name="Picture 4" descr="Nitric20Ac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62100"/>
            <a:ext cx="327818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06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196850"/>
            <a:ext cx="6019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Hydrochloric Acid</a:t>
            </a:r>
            <a:endParaRPr lang="en-US" sz="6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04800" y="1644650"/>
            <a:ext cx="50292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Used in the pickling of steel </a:t>
            </a:r>
            <a:endParaRPr lang="en-US" sz="2000" b="1" dirty="0"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Used to purify magnesium from sea water </a:t>
            </a:r>
            <a:endParaRPr lang="en-US" sz="2000" b="1" dirty="0"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Part of gastric juice, it aids in the digestion of protein </a:t>
            </a:r>
            <a:endParaRPr lang="en-US" sz="2000" b="1" dirty="0"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Sold commercially as “Muriatic acid”</a:t>
            </a:r>
            <a:endParaRPr lang="en-US" sz="3200" dirty="0">
              <a:latin typeface="Book Antiqua" pitchFamily="18" charset="0"/>
            </a:endParaRPr>
          </a:p>
        </p:txBody>
      </p:sp>
      <p:pic>
        <p:nvPicPr>
          <p:cNvPr id="6" name="Picture 5" descr="Muriatic20Ac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762000"/>
            <a:ext cx="3352800" cy="3017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muriat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886200"/>
            <a:ext cx="3124200" cy="265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7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609600" y="3429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Phosphoric Acid</a:t>
            </a:r>
            <a:endParaRPr lang="en-US" sz="600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810000" y="1409700"/>
            <a:ext cx="50292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Tx/>
              <a:buChar char="o"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rbel" pitchFamily="34" charset="0"/>
              </a:rPr>
              <a:t>A flavoring agent in sodas 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Corbe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Tx/>
              <a:buChar char="o"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rbel" pitchFamily="34" charset="0"/>
              </a:rPr>
              <a:t>Used in the manufacture of detergents 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Corbe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Tx/>
              <a:buChar char="o"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rbel" pitchFamily="34" charset="0"/>
              </a:rPr>
              <a:t>Used in the manufacture of fertilizers 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Corbe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Tx/>
              <a:buChar char="o"/>
            </a:pPr>
            <a:r>
              <a:rPr lang="en-US" sz="3200" b="1" i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Corbel" pitchFamily="34" charset="0"/>
              </a:rPr>
              <a:t>Not</a:t>
            </a: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rbel" pitchFamily="34" charset="0"/>
              </a:rPr>
              <a:t> a common laboratory reagent</a:t>
            </a:r>
            <a:endParaRPr lang="en-US" sz="3600" dirty="0">
              <a:latin typeface="Corbel" pitchFamily="34" charset="0"/>
            </a:endParaRPr>
          </a:p>
        </p:txBody>
      </p:sp>
      <p:pic>
        <p:nvPicPr>
          <p:cNvPr id="6" name="Picture 4" descr="Polar2LiterCol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46" y="1409700"/>
            <a:ext cx="3342254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9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vinegar-whitewin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990600"/>
            <a:ext cx="3167062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984663" y="419100"/>
            <a:ext cx="422217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Acetic Acid</a:t>
            </a:r>
            <a:endParaRPr lang="en-US" sz="60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0500" y="1828800"/>
            <a:ext cx="61341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Used in the manufacture of plastics </a:t>
            </a:r>
            <a:endParaRPr lang="en-US" sz="2000" b="1" dirty="0">
              <a:effectLst>
                <a:outerShdw blurRad="38100" dist="38100" dir="2700000" algn="tl">
                  <a:srgbClr val="FFFFFF"/>
                </a:outerShdw>
              </a:effectLst>
              <a:latin typeface="Century Gothic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Used in making pharmaceuticals </a:t>
            </a:r>
            <a:endParaRPr lang="en-US" sz="2000" b="1" dirty="0">
              <a:effectLst>
                <a:outerShdw blurRad="38100" dist="38100" dir="2700000" algn="tl">
                  <a:srgbClr val="FFFFFF"/>
                </a:outerShdw>
              </a:effectLst>
              <a:latin typeface="Century Gothic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Acetic acid is the acid </a:t>
            </a: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present 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in vinegar</a:t>
            </a:r>
            <a:endParaRPr lang="en-US" sz="32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17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639618" y="381000"/>
            <a:ext cx="7696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54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Acids are Proton Donors</a:t>
            </a:r>
            <a:endParaRPr lang="en-US" sz="6600" dirty="0">
              <a:solidFill>
                <a:schemeClr val="tx2"/>
              </a:solidFill>
              <a:latin typeface="Candara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27000" y="1415832"/>
            <a:ext cx="3627916" cy="2703731"/>
            <a:chOff x="127000" y="2751138"/>
            <a:chExt cx="3627916" cy="2703731"/>
          </a:xfrm>
        </p:grpSpPr>
        <p:sp>
          <p:nvSpPr>
            <p:cNvPr id="5" name="Text Box 12"/>
            <p:cNvSpPr txBox="1">
              <a:spLocks noChangeArrowheads="1"/>
            </p:cNvSpPr>
            <p:nvPr/>
          </p:nvSpPr>
          <p:spPr bwMode="auto">
            <a:xfrm>
              <a:off x="127000" y="2751138"/>
              <a:ext cx="3627916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 u="sng" dirty="0">
                  <a:solidFill>
                    <a:srgbClr val="FF0000"/>
                  </a:solidFill>
                  <a:latin typeface="Candara" pitchFamily="34" charset="0"/>
                  <a:cs typeface="Times New Roman" pitchFamily="18" charset="0"/>
                </a:rPr>
                <a:t>Mono</a:t>
              </a:r>
              <a:r>
                <a:rPr lang="en-US" sz="3600" b="1" u="sng" dirty="0">
                  <a:latin typeface="Candara" pitchFamily="34" charset="0"/>
                  <a:cs typeface="Times New Roman" pitchFamily="18" charset="0"/>
                </a:rPr>
                <a:t>protic acids</a:t>
              </a:r>
              <a:endParaRPr lang="en-US" sz="2400" dirty="0">
                <a:latin typeface="Candara" pitchFamily="34" charset="0"/>
              </a:endParaRP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492125" y="3357563"/>
              <a:ext cx="859531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Candara" pitchFamily="34" charset="0"/>
                  <a:cs typeface="Times New Roman" pitchFamily="18" charset="0"/>
                </a:rPr>
                <a:t>H</a:t>
              </a:r>
              <a:r>
                <a:rPr lang="en-US" sz="3600" b="1" dirty="0">
                  <a:latin typeface="Candara" pitchFamily="34" charset="0"/>
                  <a:cs typeface="Times New Roman" pitchFamily="18" charset="0"/>
                </a:rPr>
                <a:t>Cl</a:t>
              </a:r>
              <a:endParaRPr lang="en-US" sz="2400" dirty="0">
                <a:latin typeface="Candara" pitchFamily="34" charset="0"/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506413" y="4046538"/>
              <a:ext cx="1803699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>
                  <a:solidFill>
                    <a:srgbClr val="FF0000"/>
                  </a:solidFill>
                  <a:latin typeface="Candara" pitchFamily="34" charset="0"/>
                  <a:cs typeface="Times New Roman" pitchFamily="18" charset="0"/>
                </a:rPr>
                <a:t>H</a:t>
              </a:r>
              <a:r>
                <a:rPr lang="en-US" sz="3600" b="1">
                  <a:latin typeface="Candara" pitchFamily="34" charset="0"/>
                  <a:cs typeface="Times New Roman" pitchFamily="18" charset="0"/>
                </a:rPr>
                <a:t>C</a:t>
              </a:r>
              <a:r>
                <a:rPr lang="en-US" sz="3600" b="1" baseline="-25000">
                  <a:latin typeface="Candara" pitchFamily="34" charset="0"/>
                  <a:cs typeface="Times New Roman" pitchFamily="18" charset="0"/>
                </a:rPr>
                <a:t>2</a:t>
              </a:r>
              <a:r>
                <a:rPr lang="en-US" sz="3600" b="1">
                  <a:latin typeface="Candara" pitchFamily="34" charset="0"/>
                  <a:cs typeface="Times New Roman" pitchFamily="18" charset="0"/>
                </a:rPr>
                <a:t>H</a:t>
              </a:r>
              <a:r>
                <a:rPr lang="en-US" sz="3600" b="1" baseline="-25000">
                  <a:latin typeface="Candara" pitchFamily="34" charset="0"/>
                  <a:cs typeface="Times New Roman" pitchFamily="18" charset="0"/>
                </a:rPr>
                <a:t>3</a:t>
              </a:r>
              <a:r>
                <a:rPr lang="en-US" sz="3600" b="1">
                  <a:latin typeface="Candara" pitchFamily="34" charset="0"/>
                  <a:cs typeface="Times New Roman" pitchFamily="18" charset="0"/>
                </a:rPr>
                <a:t>O</a:t>
              </a:r>
              <a:r>
                <a:rPr lang="en-US" sz="3600" b="1" baseline="-25000">
                  <a:latin typeface="Candara" pitchFamily="34" charset="0"/>
                  <a:cs typeface="Times New Roman" pitchFamily="18" charset="0"/>
                </a:rPr>
                <a:t>2</a:t>
              </a:r>
              <a:endParaRPr lang="en-US" sz="2400">
                <a:latin typeface="Candara" pitchFamily="34" charset="0"/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508000" y="4808538"/>
              <a:ext cx="1258678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>
                  <a:solidFill>
                    <a:srgbClr val="FF0000"/>
                  </a:solidFill>
                  <a:latin typeface="Candara" pitchFamily="34" charset="0"/>
                  <a:cs typeface="Times New Roman" pitchFamily="18" charset="0"/>
                </a:rPr>
                <a:t>H</a:t>
              </a:r>
              <a:r>
                <a:rPr lang="en-US" sz="3600" b="1">
                  <a:latin typeface="Candara" pitchFamily="34" charset="0"/>
                  <a:cs typeface="Times New Roman" pitchFamily="18" charset="0"/>
                </a:rPr>
                <a:t>NO</a:t>
              </a:r>
              <a:r>
                <a:rPr lang="en-US" sz="3600" b="1" baseline="-25000">
                  <a:latin typeface="Candara" pitchFamily="34" charset="0"/>
                  <a:cs typeface="Times New Roman" pitchFamily="18" charset="0"/>
                </a:rPr>
                <a:t>3</a:t>
              </a:r>
              <a:endParaRPr lang="en-US" sz="2400">
                <a:latin typeface="Candara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200400" y="3357563"/>
            <a:ext cx="3503166" cy="2550465"/>
            <a:chOff x="3479800" y="2751138"/>
            <a:chExt cx="2276585" cy="1357148"/>
          </a:xfrm>
        </p:grpSpPr>
        <p:sp>
          <p:nvSpPr>
            <p:cNvPr id="6" name="Text Box 11"/>
            <p:cNvSpPr txBox="1">
              <a:spLocks noChangeArrowheads="1"/>
            </p:cNvSpPr>
            <p:nvPr/>
          </p:nvSpPr>
          <p:spPr bwMode="auto">
            <a:xfrm>
              <a:off x="3479800" y="2751138"/>
              <a:ext cx="2276585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u="sng">
                  <a:solidFill>
                    <a:srgbClr val="FF6699"/>
                  </a:solidFill>
                  <a:latin typeface="Candara" pitchFamily="34" charset="0"/>
                  <a:cs typeface="Times New Roman" pitchFamily="18" charset="0"/>
                </a:rPr>
                <a:t>Di</a:t>
              </a:r>
              <a:r>
                <a:rPr lang="en-US" sz="2800" b="1" u="sng">
                  <a:latin typeface="Candara" pitchFamily="34" charset="0"/>
                  <a:cs typeface="Times New Roman" pitchFamily="18" charset="0"/>
                </a:rPr>
                <a:t>protic acids</a:t>
              </a:r>
              <a:endParaRPr lang="en-US">
                <a:latin typeface="Candara" pitchFamily="34" charset="0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3908863" y="3163811"/>
              <a:ext cx="1099981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FF6699"/>
                  </a:solidFill>
                  <a:latin typeface="Candara" pitchFamily="34" charset="0"/>
                  <a:cs typeface="Times New Roman" pitchFamily="18" charset="0"/>
                </a:rPr>
                <a:t>H</a:t>
              </a:r>
              <a:r>
                <a:rPr lang="en-US" sz="2800" b="1" baseline="-25000">
                  <a:solidFill>
                    <a:srgbClr val="FF6699"/>
                  </a:solidFill>
                  <a:latin typeface="Candara" pitchFamily="34" charset="0"/>
                  <a:cs typeface="Times New Roman" pitchFamily="18" charset="0"/>
                </a:rPr>
                <a:t>2</a:t>
              </a:r>
              <a:r>
                <a:rPr lang="en-US" sz="2800" b="1">
                  <a:latin typeface="Candara" pitchFamily="34" charset="0"/>
                  <a:cs typeface="Times New Roman" pitchFamily="18" charset="0"/>
                </a:rPr>
                <a:t>SO</a:t>
              </a:r>
              <a:r>
                <a:rPr lang="en-US" sz="2800" b="1" baseline="-25000">
                  <a:latin typeface="Candara" pitchFamily="34" charset="0"/>
                  <a:cs typeface="Times New Roman" pitchFamily="18" charset="0"/>
                </a:rPr>
                <a:t>4</a:t>
              </a:r>
              <a:endParaRPr lang="en-US">
                <a:latin typeface="Candara" pitchFamily="34" charset="0"/>
              </a:endParaRPr>
            </a:p>
          </p:txBody>
        </p:sp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3921219" y="3585066"/>
              <a:ext cx="109517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rgbClr val="FF6699"/>
                  </a:solidFill>
                  <a:latin typeface="Candara" pitchFamily="34" charset="0"/>
                  <a:cs typeface="Times New Roman" pitchFamily="18" charset="0"/>
                </a:rPr>
                <a:t>H</a:t>
              </a:r>
              <a:r>
                <a:rPr lang="en-US" sz="2800" b="1" baseline="-25000" dirty="0">
                  <a:solidFill>
                    <a:srgbClr val="FF6699"/>
                  </a:solidFill>
                  <a:latin typeface="Candara" pitchFamily="34" charset="0"/>
                  <a:cs typeface="Times New Roman" pitchFamily="18" charset="0"/>
                </a:rPr>
                <a:t>2</a:t>
              </a:r>
              <a:r>
                <a:rPr lang="en-US" sz="2800" b="1" dirty="0">
                  <a:latin typeface="Candara" pitchFamily="34" charset="0"/>
                  <a:cs typeface="Times New Roman" pitchFamily="18" charset="0"/>
                </a:rPr>
                <a:t>CO</a:t>
              </a:r>
              <a:r>
                <a:rPr lang="en-US" sz="2800" b="1" baseline="-25000" dirty="0">
                  <a:latin typeface="Candara" pitchFamily="34" charset="0"/>
                  <a:cs typeface="Times New Roman" pitchFamily="18" charset="0"/>
                </a:rPr>
                <a:t>3</a:t>
              </a:r>
              <a:endParaRPr lang="en-US" dirty="0">
                <a:latin typeface="Candara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359106" y="1624661"/>
            <a:ext cx="2976712" cy="1176556"/>
            <a:chOff x="6299200" y="2751138"/>
            <a:chExt cx="2976712" cy="1176556"/>
          </a:xfrm>
        </p:grpSpPr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6299200" y="2751138"/>
              <a:ext cx="2976712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 u="sng" dirty="0" err="1">
                  <a:solidFill>
                    <a:srgbClr val="7030A0"/>
                  </a:solidFill>
                  <a:latin typeface="Candara" pitchFamily="34" charset="0"/>
                  <a:cs typeface="Times New Roman" pitchFamily="18" charset="0"/>
                </a:rPr>
                <a:t>Tri</a:t>
              </a:r>
              <a:r>
                <a:rPr lang="en-US" sz="3600" b="1" u="sng" dirty="0" err="1">
                  <a:latin typeface="Candara" pitchFamily="34" charset="0"/>
                  <a:cs typeface="Times New Roman" pitchFamily="18" charset="0"/>
                </a:rPr>
                <a:t>protic</a:t>
              </a:r>
              <a:r>
                <a:rPr lang="en-US" sz="3600" b="1" u="sng" dirty="0">
                  <a:latin typeface="Candara" pitchFamily="34" charset="0"/>
                  <a:cs typeface="Times New Roman" pitchFamily="18" charset="0"/>
                </a:rPr>
                <a:t> acids</a:t>
              </a:r>
              <a:endParaRPr lang="en-US" sz="2400" dirty="0">
                <a:latin typeface="Candara" pitchFamily="34" charset="0"/>
              </a:endParaRPr>
            </a:p>
          </p:txBody>
        </p:sp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7054850" y="3281363"/>
              <a:ext cx="1374094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7030A0"/>
                  </a:solidFill>
                  <a:latin typeface="Candara" pitchFamily="34" charset="0"/>
                  <a:cs typeface="Times New Roman" pitchFamily="18" charset="0"/>
                </a:rPr>
                <a:t>H</a:t>
              </a:r>
              <a:r>
                <a:rPr lang="en-US" sz="3600" b="1" baseline="-25000" dirty="0">
                  <a:solidFill>
                    <a:srgbClr val="7030A0"/>
                  </a:solidFill>
                  <a:latin typeface="Candara" pitchFamily="34" charset="0"/>
                  <a:cs typeface="Times New Roman" pitchFamily="18" charset="0"/>
                </a:rPr>
                <a:t>3</a:t>
              </a:r>
              <a:r>
                <a:rPr lang="en-US" sz="3600" b="1" dirty="0">
                  <a:latin typeface="Candara" pitchFamily="34" charset="0"/>
                  <a:cs typeface="Times New Roman" pitchFamily="18" charset="0"/>
                </a:rPr>
                <a:t>PO</a:t>
              </a:r>
              <a:r>
                <a:rPr lang="en-US" sz="3600" b="1" baseline="-25000" dirty="0">
                  <a:latin typeface="Candara" pitchFamily="34" charset="0"/>
                  <a:cs typeface="Times New Roman" pitchFamily="18" charset="0"/>
                </a:rPr>
                <a:t>4</a:t>
              </a:r>
              <a:endParaRPr lang="en-US" sz="2400" dirty="0">
                <a:latin typeface="Candar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966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Electrolytes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059363"/>
          </a:xfrm>
        </p:spPr>
        <p:txBody>
          <a:bodyPr/>
          <a:lstStyle/>
          <a:p>
            <a:r>
              <a:rPr lang="en-US" dirty="0" smtClean="0"/>
              <a:t>Electrolytes are ionic compounds in solution.</a:t>
            </a:r>
          </a:p>
          <a:p>
            <a:r>
              <a:rPr lang="en-US" dirty="0" smtClean="0"/>
              <a:t>They can be classified as either strong or weak(good conductors of electricity or poor).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94198"/>
            <a:ext cx="3733800" cy="2892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4073" y="2692525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Strong Electrolytes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Ionize/dissociate 100%.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Strong acids/bases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Most ionic salts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2743200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Strong Electrolytes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Ionize/dissociate &lt; 100%.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Insoluble Salts</a:t>
            </a:r>
            <a:endParaRPr lang="en-US" sz="2000" dirty="0"/>
          </a:p>
        </p:txBody>
      </p:sp>
      <p:grpSp>
        <p:nvGrpSpPr>
          <p:cNvPr id="6" name="Group 5"/>
          <p:cNvGrpSpPr/>
          <p:nvPr/>
        </p:nvGrpSpPr>
        <p:grpSpPr>
          <a:xfrm>
            <a:off x="154914" y="4248330"/>
            <a:ext cx="4795571" cy="1759864"/>
            <a:chOff x="609600" y="4648200"/>
            <a:chExt cx="4795571" cy="1759864"/>
          </a:xfrm>
        </p:grpSpPr>
        <p:sp>
          <p:nvSpPr>
            <p:cNvPr id="5" name="TextBox 4"/>
            <p:cNvSpPr txBox="1"/>
            <p:nvPr/>
          </p:nvSpPr>
          <p:spPr>
            <a:xfrm>
              <a:off x="609600" y="4648200"/>
              <a:ext cx="38862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ELECTROLYTES CONDUCT ELECTRICITY!!!</a:t>
              </a:r>
              <a:endPara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3077" name="Picture 5" descr="C:\Users\Sara Rittersdorf\AppData\Local\Microsoft\Windows\Temporary Internet Files\Content.IE5\1P8CYNEN\MC900391588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6429" y="4687163"/>
              <a:ext cx="1818742" cy="17209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5473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Acids You Should Know </a:t>
            </a:r>
            <a:endParaRPr lang="en-US" dirty="0"/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608826" y="1583392"/>
            <a:ext cx="311816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 u="sng" dirty="0">
                <a:latin typeface="Bradley Hand ITC" pitchFamily="66" charset="0"/>
                <a:cs typeface="Times New Roman" pitchFamily="18" charset="0"/>
              </a:rPr>
              <a:t>Strong Acids</a:t>
            </a:r>
            <a:endParaRPr lang="en-US" sz="2800" dirty="0">
              <a:latin typeface="Bradley Hand ITC" pitchFamily="66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180826" y="1659592"/>
            <a:ext cx="278954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 u="sng">
                <a:latin typeface="Bradley Hand ITC" pitchFamily="66" charset="0"/>
                <a:cs typeface="Times New Roman" pitchFamily="18" charset="0"/>
              </a:rPr>
              <a:t>Weak Acids</a:t>
            </a:r>
            <a:endParaRPr lang="en-US" sz="2800">
              <a:latin typeface="Bradley Hand ITC" pitchFamily="66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32626" y="2829580"/>
            <a:ext cx="36327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Bradley Hand ITC" pitchFamily="66" charset="0"/>
                <a:cs typeface="Times New Roman" pitchFamily="18" charset="0"/>
              </a:rPr>
              <a:t>Hydrochloric acid, HCl</a:t>
            </a:r>
            <a:endParaRPr lang="en-US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32626" y="3515380"/>
            <a:ext cx="290977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Bradley Hand ITC" pitchFamily="66" charset="0"/>
                <a:cs typeface="Times New Roman" pitchFamily="18" charset="0"/>
              </a:rPr>
              <a:t>Nitric acid, HNO</a:t>
            </a:r>
            <a:r>
              <a:rPr lang="en-US" sz="2800" b="1" baseline="-25000">
                <a:solidFill>
                  <a:srgbClr val="FF0000"/>
                </a:solidFill>
                <a:latin typeface="Bradley Hand ITC" pitchFamily="66" charset="0"/>
                <a:cs typeface="Times New Roman" pitchFamily="18" charset="0"/>
              </a:rPr>
              <a:t>3</a:t>
            </a:r>
            <a:endParaRPr lang="en-US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32626" y="2219980"/>
            <a:ext cx="34579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Bradley Hand ITC" pitchFamily="66" charset="0"/>
                <a:cs typeface="Times New Roman" pitchFamily="18" charset="0"/>
              </a:rPr>
              <a:t>Sulfuric acid, H</a:t>
            </a:r>
            <a:r>
              <a:rPr lang="en-US" sz="2800" b="1" baseline="-25000">
                <a:solidFill>
                  <a:srgbClr val="FF0000"/>
                </a:solidFill>
                <a:latin typeface="Bradley Hand ITC" pitchFamily="66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FF0000"/>
                </a:solidFill>
                <a:latin typeface="Bradley Hand ITC" pitchFamily="66" charset="0"/>
                <a:cs typeface="Times New Roman" pitchFamily="18" charset="0"/>
              </a:rPr>
              <a:t>SO</a:t>
            </a:r>
            <a:r>
              <a:rPr lang="en-US" sz="2800" b="1" baseline="-25000">
                <a:solidFill>
                  <a:srgbClr val="FF0000"/>
                </a:solidFill>
                <a:latin typeface="Bradley Hand ITC" pitchFamily="66" charset="0"/>
                <a:cs typeface="Times New Roman" pitchFamily="18" charset="0"/>
              </a:rPr>
              <a:t>4</a:t>
            </a:r>
            <a:endParaRPr lang="en-US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952226" y="2219980"/>
            <a:ext cx="36583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6699"/>
                </a:solidFill>
                <a:latin typeface="Bradley Hand ITC" pitchFamily="66" charset="0"/>
                <a:cs typeface="Times New Roman" pitchFamily="18" charset="0"/>
              </a:rPr>
              <a:t>Phosphoric acid, H</a:t>
            </a:r>
            <a:r>
              <a:rPr lang="en-US" sz="2800" b="1" baseline="-25000">
                <a:solidFill>
                  <a:srgbClr val="FF6699"/>
                </a:solidFill>
                <a:latin typeface="Bradley Hand ITC" pitchFamily="66" charset="0"/>
                <a:cs typeface="Times New Roman" pitchFamily="18" charset="0"/>
              </a:rPr>
              <a:t>3</a:t>
            </a:r>
            <a:r>
              <a:rPr lang="en-US" sz="2800" b="1">
                <a:solidFill>
                  <a:srgbClr val="FF6699"/>
                </a:solidFill>
                <a:latin typeface="Bradley Hand ITC" pitchFamily="66" charset="0"/>
                <a:cs typeface="Times New Roman" pitchFamily="18" charset="0"/>
              </a:rPr>
              <a:t>PO</a:t>
            </a:r>
            <a:r>
              <a:rPr lang="en-US" sz="2800" b="1" baseline="-25000">
                <a:solidFill>
                  <a:srgbClr val="FF6699"/>
                </a:solidFill>
                <a:latin typeface="Bradley Hand ITC" pitchFamily="66" charset="0"/>
                <a:cs typeface="Times New Roman" pitchFamily="18" charset="0"/>
              </a:rPr>
              <a:t>4</a:t>
            </a:r>
            <a:endParaRPr lang="en-US">
              <a:solidFill>
                <a:srgbClr val="FF6699"/>
              </a:solidFill>
              <a:latin typeface="Bradley Hand ITC" pitchFamily="66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952226" y="2829580"/>
            <a:ext cx="34067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6699"/>
                </a:solidFill>
                <a:latin typeface="Bradley Hand ITC" pitchFamily="66" charset="0"/>
                <a:cs typeface="Times New Roman" pitchFamily="18" charset="0"/>
              </a:rPr>
              <a:t>Acetic acid, HC</a:t>
            </a:r>
            <a:r>
              <a:rPr lang="en-US" sz="2800" b="1" baseline="-25000">
                <a:solidFill>
                  <a:srgbClr val="FF6699"/>
                </a:solidFill>
                <a:latin typeface="Bradley Hand ITC" pitchFamily="66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FF6699"/>
                </a:solidFill>
                <a:latin typeface="Bradley Hand ITC" pitchFamily="66" charset="0"/>
                <a:cs typeface="Times New Roman" pitchFamily="18" charset="0"/>
              </a:rPr>
              <a:t>H</a:t>
            </a:r>
            <a:r>
              <a:rPr lang="en-US" sz="2800" b="1" baseline="-25000">
                <a:solidFill>
                  <a:srgbClr val="FF6699"/>
                </a:solidFill>
                <a:latin typeface="Bradley Hand ITC" pitchFamily="66" charset="0"/>
                <a:cs typeface="Times New Roman" pitchFamily="18" charset="0"/>
              </a:rPr>
              <a:t>3</a:t>
            </a:r>
            <a:r>
              <a:rPr lang="en-US" sz="2800" b="1">
                <a:solidFill>
                  <a:srgbClr val="FF6699"/>
                </a:solidFill>
                <a:latin typeface="Bradley Hand ITC" pitchFamily="66" charset="0"/>
                <a:cs typeface="Times New Roman" pitchFamily="18" charset="0"/>
              </a:rPr>
              <a:t>O</a:t>
            </a:r>
            <a:r>
              <a:rPr lang="en-US" sz="2800" b="1" baseline="-25000">
                <a:solidFill>
                  <a:srgbClr val="FF6699"/>
                </a:solidFill>
                <a:latin typeface="Bradley Hand ITC" pitchFamily="66" charset="0"/>
                <a:cs typeface="Times New Roman" pitchFamily="18" charset="0"/>
              </a:rPr>
              <a:t>2</a:t>
            </a:r>
            <a:endParaRPr lang="en-US">
              <a:solidFill>
                <a:srgbClr val="FF6699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3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Electrolytes and Ionization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906963"/>
          </a:xfrm>
        </p:spPr>
        <p:txBody>
          <a:bodyPr/>
          <a:lstStyle/>
          <a:p>
            <a:r>
              <a:rPr lang="en-US" dirty="0" smtClean="0"/>
              <a:t>Whenever a neutral atom or compound becomes charged is called “ionization.”</a:t>
            </a:r>
          </a:p>
          <a:p>
            <a:r>
              <a:rPr lang="en-US" dirty="0" smtClean="0"/>
              <a:t>A common example is the hydronium ion. When an acid is added to water.  The neutral water becomes a charged particle.   </a:t>
            </a:r>
          </a:p>
          <a:p>
            <a:r>
              <a:rPr lang="en-US" dirty="0" smtClean="0"/>
              <a:t>A hydronium ion is sometimes represented as H</a:t>
            </a:r>
            <a:r>
              <a:rPr lang="en-US" baseline="30000" dirty="0" smtClean="0"/>
              <a:t>+</a:t>
            </a:r>
            <a:r>
              <a:rPr lang="en-US" dirty="0" smtClean="0"/>
              <a:t> or 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baseline="-25000" dirty="0" smtClean="0"/>
              <a:t>.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800600"/>
            <a:ext cx="6989736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192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r>
              <a:rPr lang="en-US" dirty="0" smtClean="0"/>
              <a:t>Introduction to Acids and 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5400" y="2170200"/>
            <a:ext cx="3581400" cy="99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Arbor Prep Chemistry</a:t>
            </a:r>
            <a:endParaRPr lang="en-US" dirty="0"/>
          </a:p>
        </p:txBody>
      </p:sp>
      <p:pic>
        <p:nvPicPr>
          <p:cNvPr id="11266" name="Picture 2" descr="http://www.hcc.mnscu.edu/chem/V.15/common_acid_and_base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17" y="3733800"/>
            <a:ext cx="3013001" cy="201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://www.mhhe.com/physsci/chemistry/chang7/esp/folder_structure/cr/m3/s3/assets/images/crm3s3_1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575762"/>
            <a:ext cx="4619625" cy="338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327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Strongaciddissoci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450" y="2971800"/>
            <a:ext cx="7718150" cy="3151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85800" y="2286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Iskoola Pota" pitchFamily="34" charset="0"/>
                <a:cs typeface="Iskoola Pota" pitchFamily="34" charset="0"/>
              </a:rPr>
              <a:t>Strong Acids vs. Weak Acids</a:t>
            </a:r>
            <a:endParaRPr lang="en-US" sz="4400" dirty="0">
              <a:solidFill>
                <a:schemeClr val="tx2"/>
              </a:solidFill>
              <a:latin typeface="Iskoola Pota" pitchFamily="34" charset="0"/>
              <a:cs typeface="Iskoola Pota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57200" y="1381888"/>
            <a:ext cx="8382000" cy="1589912"/>
            <a:chOff x="228600" y="1219200"/>
            <a:chExt cx="8763000" cy="1437621"/>
          </a:xfrm>
        </p:grpSpPr>
        <p:sp>
          <p:nvSpPr>
            <p:cNvPr id="5" name="Text Box 11"/>
            <p:cNvSpPr txBox="1">
              <a:spLocks noChangeArrowheads="1"/>
            </p:cNvSpPr>
            <p:nvPr/>
          </p:nvSpPr>
          <p:spPr bwMode="auto">
            <a:xfrm>
              <a:off x="228600" y="1219200"/>
              <a:ext cx="8763000" cy="946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latin typeface="Iskoola Pota" pitchFamily="34" charset="0"/>
                  <a:cs typeface="Iskoola Pota" pitchFamily="34" charset="0"/>
                </a:rPr>
                <a:t>Strong acids are assumed to be 100% ionized in solution (good proton donors).</a:t>
              </a:r>
              <a:endParaRPr lang="en-US" dirty="0">
                <a:latin typeface="Iskoola Pota" pitchFamily="34" charset="0"/>
                <a:cs typeface="Iskoola Pota" pitchFamily="34" charset="0"/>
              </a:endParaRP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1905000" y="2133601"/>
              <a:ext cx="12954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latin typeface="Iskoola Pota" pitchFamily="34" charset="0"/>
                  <a:cs typeface="Iskoola Pota" pitchFamily="34" charset="0"/>
                </a:rPr>
                <a:t>HCl</a:t>
              </a:r>
              <a:endParaRPr lang="en-US" dirty="0">
                <a:latin typeface="Iskoola Pota" pitchFamily="34" charset="0"/>
                <a:cs typeface="Iskoola Pota" pitchFamily="34" charset="0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3658827" y="2133600"/>
              <a:ext cx="12827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dirty="0">
                  <a:latin typeface="Iskoola Pota" pitchFamily="34" charset="0"/>
                  <a:cs typeface="Iskoola Pota" pitchFamily="34" charset="0"/>
                </a:rPr>
                <a:t>H</a:t>
              </a:r>
              <a:r>
                <a:rPr lang="en-US" sz="2800" b="1" baseline="-25000" dirty="0">
                  <a:latin typeface="Iskoola Pota" pitchFamily="34" charset="0"/>
                  <a:cs typeface="Iskoola Pota" pitchFamily="34" charset="0"/>
                </a:rPr>
                <a:t>2</a:t>
              </a:r>
              <a:r>
                <a:rPr lang="en-US" sz="2800" b="1" dirty="0">
                  <a:latin typeface="Iskoola Pota" pitchFamily="34" charset="0"/>
                  <a:cs typeface="Iskoola Pota" pitchFamily="34" charset="0"/>
                </a:rPr>
                <a:t>SO</a:t>
              </a:r>
              <a:r>
                <a:rPr lang="en-US" sz="2800" b="1" baseline="-25000" dirty="0">
                  <a:latin typeface="Iskoola Pota" pitchFamily="34" charset="0"/>
                  <a:cs typeface="Iskoola Pota" pitchFamily="34" charset="0"/>
                </a:rPr>
                <a:t>4</a:t>
              </a:r>
              <a:endParaRPr lang="en-US" dirty="0">
                <a:latin typeface="Iskoola Pota" pitchFamily="34" charset="0"/>
                <a:cs typeface="Iskoola Pota" pitchFamily="34" charset="0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5638800" y="2133601"/>
              <a:ext cx="122661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Iskoola Pota" pitchFamily="34" charset="0"/>
                  <a:cs typeface="Iskoola Pota" pitchFamily="34" charset="0"/>
                </a:rPr>
                <a:t>HNO</a:t>
              </a:r>
              <a:r>
                <a:rPr lang="en-US" sz="2800" b="1" baseline="-25000">
                  <a:latin typeface="Iskoola Pota" pitchFamily="34" charset="0"/>
                  <a:cs typeface="Iskoola Pota" pitchFamily="34" charset="0"/>
                </a:rPr>
                <a:t>3</a:t>
              </a:r>
              <a:endParaRPr lang="en-US">
                <a:latin typeface="Iskoola Pota" pitchFamily="34" charset="0"/>
                <a:cs typeface="Iskoola Pot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69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57200" y="1221229"/>
            <a:ext cx="8229600" cy="1695153"/>
            <a:chOff x="1143000" y="4263092"/>
            <a:chExt cx="7162800" cy="1695153"/>
          </a:xfrm>
        </p:grpSpPr>
        <p:sp>
          <p:nvSpPr>
            <p:cNvPr id="5" name="Text Box 10"/>
            <p:cNvSpPr txBox="1">
              <a:spLocks noChangeArrowheads="1"/>
            </p:cNvSpPr>
            <p:nvPr/>
          </p:nvSpPr>
          <p:spPr bwMode="auto">
            <a:xfrm>
              <a:off x="1143000" y="4263092"/>
              <a:ext cx="7162800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dirty="0">
                  <a:latin typeface="Iskoola Pota" pitchFamily="34" charset="0"/>
                  <a:cs typeface="Iskoola Pota" pitchFamily="34" charset="0"/>
                </a:rPr>
                <a:t>Weak acids are usually less than 5% ionized in </a:t>
              </a:r>
              <a:r>
                <a:rPr lang="en-US" sz="2400" b="1" dirty="0" smtClean="0">
                  <a:latin typeface="Iskoola Pota" pitchFamily="34" charset="0"/>
                  <a:cs typeface="Iskoola Pota" pitchFamily="34" charset="0"/>
                </a:rPr>
                <a:t>solution (poor </a:t>
              </a:r>
              <a:r>
                <a:rPr lang="en-US" sz="2400" b="1" dirty="0">
                  <a:latin typeface="Iskoola Pota" pitchFamily="34" charset="0"/>
                  <a:cs typeface="Iskoola Pota" pitchFamily="34" charset="0"/>
                </a:rPr>
                <a:t>proton donors).</a:t>
              </a:r>
              <a:endParaRPr lang="en-US" sz="1600" dirty="0">
                <a:latin typeface="Iskoola Pota" pitchFamily="34" charset="0"/>
                <a:cs typeface="Iskoola Pota" pitchFamily="34" charset="0"/>
              </a:endParaRP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752600" y="5482292"/>
              <a:ext cx="90959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Iskoola Pota" pitchFamily="34" charset="0"/>
                  <a:cs typeface="Iskoola Pota" pitchFamily="34" charset="0"/>
                </a:rPr>
                <a:t>H</a:t>
              </a:r>
              <a:r>
                <a:rPr lang="en-US" sz="2400" b="1" baseline="-25000">
                  <a:latin typeface="Iskoola Pota" pitchFamily="34" charset="0"/>
                  <a:cs typeface="Iskoola Pota" pitchFamily="34" charset="0"/>
                </a:rPr>
                <a:t>3</a:t>
              </a:r>
              <a:r>
                <a:rPr lang="en-US" sz="2400" b="1">
                  <a:latin typeface="Iskoola Pota" pitchFamily="34" charset="0"/>
                  <a:cs typeface="Iskoola Pota" pitchFamily="34" charset="0"/>
                </a:rPr>
                <a:t>PO</a:t>
              </a:r>
              <a:r>
                <a:rPr lang="en-US" sz="2400" b="1" baseline="-25000">
                  <a:latin typeface="Iskoola Pota" pitchFamily="34" charset="0"/>
                  <a:cs typeface="Iskoola Pota" pitchFamily="34" charset="0"/>
                </a:rPr>
                <a:t>4</a:t>
              </a:r>
              <a:endParaRPr lang="en-US" sz="1600">
                <a:latin typeface="Iskoola Pota" pitchFamily="34" charset="0"/>
                <a:cs typeface="Iskoola Pota" pitchFamily="34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352800" y="5482292"/>
              <a:ext cx="124765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Iskoola Pota" pitchFamily="34" charset="0"/>
                  <a:cs typeface="Iskoola Pota" pitchFamily="34" charset="0"/>
                </a:rPr>
                <a:t>HC</a:t>
              </a:r>
              <a:r>
                <a:rPr lang="en-US" sz="2400" b="1" baseline="-25000">
                  <a:latin typeface="Iskoola Pota" pitchFamily="34" charset="0"/>
                  <a:cs typeface="Iskoola Pota" pitchFamily="34" charset="0"/>
                </a:rPr>
                <a:t>2</a:t>
              </a:r>
              <a:r>
                <a:rPr lang="en-US" sz="2400" b="1">
                  <a:latin typeface="Iskoola Pota" pitchFamily="34" charset="0"/>
                  <a:cs typeface="Iskoola Pota" pitchFamily="34" charset="0"/>
                </a:rPr>
                <a:t>H</a:t>
              </a:r>
              <a:r>
                <a:rPr lang="en-US" sz="2400" b="1" baseline="-25000">
                  <a:latin typeface="Iskoola Pota" pitchFamily="34" charset="0"/>
                  <a:cs typeface="Iskoola Pota" pitchFamily="34" charset="0"/>
                </a:rPr>
                <a:t>3</a:t>
              </a:r>
              <a:r>
                <a:rPr lang="en-US" sz="2400" b="1">
                  <a:latin typeface="Iskoola Pota" pitchFamily="34" charset="0"/>
                  <a:cs typeface="Iskoola Pota" pitchFamily="34" charset="0"/>
                </a:rPr>
                <a:t>O</a:t>
              </a:r>
              <a:r>
                <a:rPr lang="en-US" sz="2400" b="1" baseline="-25000">
                  <a:latin typeface="Iskoola Pota" pitchFamily="34" charset="0"/>
                  <a:cs typeface="Iskoola Pota" pitchFamily="34" charset="0"/>
                </a:rPr>
                <a:t>2</a:t>
              </a:r>
              <a:endParaRPr lang="en-US" sz="1600">
                <a:latin typeface="Iskoola Pota" pitchFamily="34" charset="0"/>
                <a:cs typeface="Iskoola Pota" pitchFamily="34" charset="0"/>
              </a:endParaRP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5486400" y="5496580"/>
              <a:ext cx="168727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Iskoola Pota" pitchFamily="34" charset="0"/>
                  <a:cs typeface="Iskoola Pota" pitchFamily="34" charset="0"/>
                </a:rPr>
                <a:t>Organic acids</a:t>
              </a:r>
              <a:endParaRPr lang="en-US" sz="1600">
                <a:latin typeface="Iskoola Pota" pitchFamily="34" charset="0"/>
                <a:cs typeface="Iskoola Pota" pitchFamily="34" charset="0"/>
              </a:endParaRPr>
            </a:p>
          </p:txBody>
        </p:sp>
      </p:grp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685800" y="2286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Iskoola Pota" pitchFamily="34" charset="0"/>
                <a:cs typeface="Iskoola Pota" pitchFamily="34" charset="0"/>
              </a:rPr>
              <a:t>Strong Acids vs. Weak Acids</a:t>
            </a:r>
            <a:endParaRPr lang="en-US" sz="4400" dirty="0">
              <a:solidFill>
                <a:schemeClr val="tx2"/>
              </a:solidFill>
              <a:latin typeface="Iskoola Pota" pitchFamily="34" charset="0"/>
              <a:cs typeface="Iskoola Pota" pitchFamily="34" charset="0"/>
            </a:endParaRPr>
          </a:p>
        </p:txBody>
      </p:sp>
      <p:pic>
        <p:nvPicPr>
          <p:cNvPr id="10" name="Picture 4" descr="vweakacidsdissoci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0"/>
            <a:ext cx="8077200" cy="3278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53678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Acids React With…</a:t>
            </a:r>
            <a:endParaRPr lang="en-US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31618" y="12954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3600" dirty="0">
                <a:latin typeface="Bookman Old Style" pitchFamily="18" charset="0"/>
                <a:cs typeface="Times New Roman" pitchFamily="18" charset="0"/>
              </a:rPr>
              <a:t>Acids react with active metals to form salts and hydrogen gas.</a:t>
            </a: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0" y="2622550"/>
            <a:ext cx="5349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Mg + 2HCl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  MgCl</a:t>
            </a:r>
            <a:r>
              <a:rPr lang="en-US" sz="2800" baseline="-25000" dirty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2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 + H</a:t>
            </a:r>
            <a:r>
              <a:rPr lang="en-US" sz="2800" baseline="-25000" dirty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2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(g) 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299566" y="3419273"/>
            <a:ext cx="5207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Zn + 2HCl 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  ZnCl</a:t>
            </a:r>
            <a:r>
              <a:rPr lang="en-US" sz="2800" baseline="-25000" dirty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2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 + H</a:t>
            </a:r>
            <a:r>
              <a:rPr lang="en-US" sz="2800" baseline="-25000" dirty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2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(g) </a:t>
            </a:r>
            <a:endParaRPr lang="en-US" sz="2800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320348" y="4277380"/>
            <a:ext cx="54264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>Mg + H</a:t>
            </a:r>
            <a:r>
              <a:rPr lang="en-US" sz="2800" baseline="-25000" dirty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>SO</a:t>
            </a:r>
            <a:r>
              <a:rPr lang="en-US" sz="2800" baseline="-25000" dirty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>4</a:t>
            </a:r>
            <a:r>
              <a:rPr lang="en-US" sz="2800" dirty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dirty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>  MgSO</a:t>
            </a:r>
            <a:r>
              <a:rPr lang="en-US" sz="2400" baseline="-25000" dirty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>4</a:t>
            </a:r>
            <a:r>
              <a:rPr lang="en-US" sz="2800" dirty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> + H</a:t>
            </a:r>
            <a:r>
              <a:rPr lang="en-US" sz="2800" baseline="-25000" dirty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>(g)</a:t>
            </a:r>
            <a:endParaRPr lang="en-US" sz="2800" dirty="0">
              <a:solidFill>
                <a:srgbClr val="0070C0"/>
              </a:solidFill>
              <a:latin typeface="Bookman Old Style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117305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Acids React With…</a:t>
            </a:r>
            <a:endParaRPr lang="en-US" dirty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516227" y="1219200"/>
            <a:ext cx="7620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Acids</a:t>
            </a: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 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React with</a:t>
            </a: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 </a:t>
            </a:r>
            <a:r>
              <a:rPr lang="en-US" sz="3600" b="1" dirty="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Carbonates</a:t>
            </a:r>
            <a:endParaRPr lang="en-US" sz="4400" dirty="0">
              <a:solidFill>
                <a:schemeClr val="tx2"/>
              </a:solidFill>
              <a:latin typeface="Candara" pitchFamily="34" charset="0"/>
            </a:endParaRPr>
          </a:p>
        </p:txBody>
      </p:sp>
      <p:pic>
        <p:nvPicPr>
          <p:cNvPr id="5" name="Picture 7" descr="rxncarbonat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362200"/>
            <a:ext cx="2667000" cy="302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0863" y="2362200"/>
            <a:ext cx="464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ndara" pitchFamily="34" charset="0"/>
                <a:cs typeface="Times New Roman" pitchFamily="18" charset="0"/>
              </a:rPr>
              <a:t>2HC</a:t>
            </a:r>
            <a:r>
              <a:rPr lang="en-US" sz="2800" b="1" baseline="-25000">
                <a:solidFill>
                  <a:srgbClr val="FF0000"/>
                </a:solidFill>
                <a:latin typeface="Candara" pitchFamily="34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FF0000"/>
                </a:solidFill>
                <a:latin typeface="Candara" pitchFamily="34" charset="0"/>
                <a:cs typeface="Times New Roman" pitchFamily="18" charset="0"/>
              </a:rPr>
              <a:t>H</a:t>
            </a:r>
            <a:r>
              <a:rPr lang="en-US" sz="2800" b="1" baseline="-25000">
                <a:solidFill>
                  <a:srgbClr val="FF0000"/>
                </a:solidFill>
                <a:latin typeface="Candara" pitchFamily="34" charset="0"/>
                <a:cs typeface="Times New Roman" pitchFamily="18" charset="0"/>
              </a:rPr>
              <a:t>3</a:t>
            </a:r>
            <a:r>
              <a:rPr lang="en-US" sz="2800" b="1">
                <a:solidFill>
                  <a:srgbClr val="FF0000"/>
                </a:solidFill>
                <a:latin typeface="Candara" pitchFamily="34" charset="0"/>
                <a:cs typeface="Times New Roman" pitchFamily="18" charset="0"/>
              </a:rPr>
              <a:t>O</a:t>
            </a:r>
            <a:r>
              <a:rPr lang="en-US" sz="2800" b="1" baseline="-25000">
                <a:solidFill>
                  <a:srgbClr val="FF0000"/>
                </a:solidFill>
                <a:latin typeface="Candara" pitchFamily="34" charset="0"/>
                <a:cs typeface="Times New Roman" pitchFamily="18" charset="0"/>
              </a:rPr>
              <a:t>2</a:t>
            </a:r>
            <a:r>
              <a:rPr lang="en-US" sz="2800" b="1">
                <a:latin typeface="Candara" pitchFamily="34" charset="0"/>
                <a:cs typeface="Times New Roman" pitchFamily="18" charset="0"/>
              </a:rPr>
              <a:t>  </a:t>
            </a:r>
            <a:r>
              <a:rPr lang="en-US" sz="2800" b="1">
                <a:solidFill>
                  <a:srgbClr val="000000"/>
                </a:solidFill>
                <a:latin typeface="Candara" pitchFamily="34" charset="0"/>
                <a:cs typeface="Times New Roman" pitchFamily="18" charset="0"/>
              </a:rPr>
              <a:t>+</a:t>
            </a:r>
            <a:r>
              <a:rPr lang="en-US" sz="2800" b="1">
                <a:latin typeface="Candara" pitchFamily="34" charset="0"/>
                <a:cs typeface="Times New Roman" pitchFamily="18" charset="0"/>
              </a:rPr>
              <a:t>  </a:t>
            </a:r>
            <a:r>
              <a:rPr lang="en-US" sz="2800" b="1">
                <a:solidFill>
                  <a:srgbClr val="FE9B03"/>
                </a:solidFill>
                <a:latin typeface="Candara" pitchFamily="34" charset="0"/>
                <a:cs typeface="Times New Roman" pitchFamily="18" charset="0"/>
              </a:rPr>
              <a:t>Na</a:t>
            </a:r>
            <a:r>
              <a:rPr lang="en-US" sz="2800" b="1" baseline="-25000">
                <a:solidFill>
                  <a:srgbClr val="FE9B03"/>
                </a:solidFill>
                <a:latin typeface="Candara" pitchFamily="34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FE9B03"/>
                </a:solidFill>
                <a:latin typeface="Candara" pitchFamily="34" charset="0"/>
                <a:cs typeface="Times New Roman" pitchFamily="18" charset="0"/>
              </a:rPr>
              <a:t>CO</a:t>
            </a:r>
            <a:r>
              <a:rPr lang="en-US" sz="2800" b="1" baseline="-25000">
                <a:solidFill>
                  <a:srgbClr val="FE9B03"/>
                </a:solidFill>
                <a:latin typeface="Candara" pitchFamily="34" charset="0"/>
                <a:cs typeface="Times New Roman" pitchFamily="18" charset="0"/>
              </a:rPr>
              <a:t>3</a:t>
            </a:r>
            <a:endParaRPr lang="en-US">
              <a:latin typeface="Candara" pitchFamily="34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190840" y="2971800"/>
            <a:ext cx="0" cy="9144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ndara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22263" y="4114800"/>
            <a:ext cx="37160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00"/>
                </a:solidFill>
                <a:latin typeface="Candara" pitchFamily="34" charset="0"/>
                <a:cs typeface="Times New Roman" pitchFamily="18" charset="0"/>
              </a:rPr>
              <a:t>2 NaC</a:t>
            </a:r>
            <a:r>
              <a:rPr lang="en-US" sz="2800" b="1" baseline="-25000">
                <a:solidFill>
                  <a:srgbClr val="000000"/>
                </a:solidFill>
                <a:latin typeface="Candara" pitchFamily="34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000000"/>
                </a:solidFill>
                <a:latin typeface="Candara" pitchFamily="34" charset="0"/>
                <a:cs typeface="Times New Roman" pitchFamily="18" charset="0"/>
              </a:rPr>
              <a:t>H</a:t>
            </a:r>
            <a:r>
              <a:rPr lang="en-US" sz="2800" b="1" baseline="-25000">
                <a:solidFill>
                  <a:srgbClr val="000000"/>
                </a:solidFill>
                <a:latin typeface="Candara" pitchFamily="34" charset="0"/>
                <a:cs typeface="Times New Roman" pitchFamily="18" charset="0"/>
              </a:rPr>
              <a:t>3</a:t>
            </a:r>
            <a:r>
              <a:rPr lang="en-US" sz="2800" b="1">
                <a:solidFill>
                  <a:srgbClr val="000000"/>
                </a:solidFill>
                <a:latin typeface="Candara" pitchFamily="34" charset="0"/>
                <a:cs typeface="Times New Roman" pitchFamily="18" charset="0"/>
              </a:rPr>
              <a:t>O</a:t>
            </a:r>
            <a:r>
              <a:rPr lang="en-US" sz="2800" b="1" baseline="-25000">
                <a:solidFill>
                  <a:srgbClr val="000000"/>
                </a:solidFill>
                <a:latin typeface="Candara" pitchFamily="34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000000"/>
                </a:solidFill>
                <a:latin typeface="Candara" pitchFamily="34" charset="0"/>
                <a:cs typeface="Times New Roman" pitchFamily="18" charset="0"/>
              </a:rPr>
              <a:t> + H</a:t>
            </a:r>
            <a:r>
              <a:rPr lang="en-US" sz="2800" b="1" baseline="-25000">
                <a:solidFill>
                  <a:srgbClr val="000000"/>
                </a:solidFill>
                <a:latin typeface="Candara" pitchFamily="34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000000"/>
                </a:solidFill>
                <a:latin typeface="Candara" pitchFamily="34" charset="0"/>
                <a:cs typeface="Times New Roman" pitchFamily="18" charset="0"/>
              </a:rPr>
              <a:t>O + CO</a:t>
            </a:r>
            <a:r>
              <a:rPr lang="en-US" sz="2800" b="1" baseline="-25000">
                <a:solidFill>
                  <a:srgbClr val="000000"/>
                </a:solidFill>
                <a:latin typeface="Candara" pitchFamily="34" charset="0"/>
                <a:cs typeface="Times New Roman" pitchFamily="18" charset="0"/>
              </a:rPr>
              <a:t>2</a:t>
            </a:r>
            <a:endParaRPr lang="en-US">
              <a:latin typeface="Candar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35" y="5410200"/>
            <a:ext cx="837149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492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nimBg="1"/>
      <p:bldP spid="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Effects of Acid Rain on Marble</a:t>
            </a:r>
            <a:b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</a:b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(Calcium </a:t>
            </a:r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Carbonate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)</a:t>
            </a:r>
            <a:endParaRPr lang="en-US" sz="4400" dirty="0">
              <a:solidFill>
                <a:schemeClr val="tx2"/>
              </a:solidFill>
              <a:latin typeface="Candara" pitchFamily="34" charset="0"/>
            </a:endParaRPr>
          </a:p>
        </p:txBody>
      </p:sp>
      <p:pic>
        <p:nvPicPr>
          <p:cNvPr id="5" name="Picture 8" descr="Acidrain_GWbef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" y="2362200"/>
            <a:ext cx="32559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Acidrain_GWaf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2362200"/>
            <a:ext cx="324643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84810" y="1524000"/>
            <a:ext cx="295959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latin typeface="Candara" pitchFamily="34" charset="0"/>
                <a:cs typeface="Times New Roman" pitchFamily="18" charset="0"/>
              </a:rPr>
              <a:t>George Washington: </a:t>
            </a:r>
            <a:endParaRPr lang="en-US" sz="2400">
              <a:latin typeface="Candara" pitchFamily="34" charset="0"/>
              <a:cs typeface="Times New Roman" pitchFamily="18" charset="0"/>
            </a:endParaRPr>
          </a:p>
          <a:p>
            <a:pPr algn="ctr"/>
            <a:r>
              <a:rPr lang="en-US" sz="2400" b="1">
                <a:latin typeface="Candara" pitchFamily="34" charset="0"/>
                <a:cs typeface="Times New Roman" pitchFamily="18" charset="0"/>
              </a:rPr>
              <a:t>BEFORE</a:t>
            </a:r>
            <a:endParaRPr lang="en-US">
              <a:latin typeface="Candara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047210" y="1524000"/>
            <a:ext cx="295959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latin typeface="Candara" pitchFamily="34" charset="0"/>
                <a:cs typeface="Times New Roman" pitchFamily="18" charset="0"/>
              </a:rPr>
              <a:t>George Washington: </a:t>
            </a:r>
            <a:endParaRPr lang="en-US" sz="2400">
              <a:latin typeface="Candara" pitchFamily="34" charset="0"/>
              <a:cs typeface="Times New Roman" pitchFamily="18" charset="0"/>
            </a:endParaRPr>
          </a:p>
          <a:p>
            <a:pPr algn="ctr"/>
            <a:r>
              <a:rPr lang="en-US" sz="2400" b="1">
                <a:latin typeface="Candara" pitchFamily="34" charset="0"/>
                <a:cs typeface="Times New Roman" pitchFamily="18" charset="0"/>
              </a:rPr>
              <a:t>AFTER</a:t>
            </a:r>
            <a:endParaRPr lang="en-US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30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533400" y="280988"/>
            <a:ext cx="7924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54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ootlight MT Light" pitchFamily="18" charset="0"/>
              </a:rPr>
              <a:t>Acids Neutralize Bases</a:t>
            </a:r>
            <a:endParaRPr lang="en-US" sz="6600" dirty="0">
              <a:solidFill>
                <a:schemeClr val="tx2"/>
              </a:solidFill>
              <a:latin typeface="Footlight MT Light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143000" y="2909888"/>
            <a:ext cx="5426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latin typeface="Footlight MT Light" pitchFamily="18" charset="0"/>
                <a:cs typeface="Times New Roman" pitchFamily="18" charset="0"/>
              </a:rPr>
              <a:t>HCl + </a:t>
            </a:r>
            <a:r>
              <a:rPr lang="en-US" sz="2800" b="1" dirty="0" err="1">
                <a:latin typeface="Footlight MT Light" pitchFamily="18" charset="0"/>
                <a:cs typeface="Times New Roman" pitchFamily="18" charset="0"/>
              </a:rPr>
              <a:t>NaOH</a:t>
            </a:r>
            <a:r>
              <a:rPr lang="en-US" sz="2800" b="1" dirty="0">
                <a:latin typeface="Footlight MT Light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latin typeface="Footlight MT Light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b="1" dirty="0">
                <a:latin typeface="Footlight MT Light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Footlight MT Light" pitchFamily="18" charset="0"/>
                <a:cs typeface="Times New Roman" pitchFamily="18" charset="0"/>
              </a:rPr>
              <a:t>NaCl</a:t>
            </a:r>
            <a:r>
              <a:rPr lang="en-US" sz="2800" b="1" dirty="0">
                <a:latin typeface="Footlight MT Light" pitchFamily="18" charset="0"/>
                <a:cs typeface="Times New Roman" pitchFamily="18" charset="0"/>
              </a:rPr>
              <a:t> + </a:t>
            </a:r>
            <a:r>
              <a:rPr lang="en-US" sz="2800" b="1" dirty="0">
                <a:solidFill>
                  <a:srgbClr val="00B050"/>
                </a:solidFill>
                <a:latin typeface="Footlight MT Light" pitchFamily="18" charset="0"/>
                <a:cs typeface="Times New Roman" pitchFamily="18" charset="0"/>
              </a:rPr>
              <a:t>H</a:t>
            </a:r>
            <a:r>
              <a:rPr lang="en-US" sz="2800" b="1" baseline="-25000" dirty="0">
                <a:solidFill>
                  <a:srgbClr val="00B050"/>
                </a:solidFill>
                <a:latin typeface="Footlight MT Light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00B050"/>
                </a:solidFill>
                <a:latin typeface="Footlight MT Light" pitchFamily="18" charset="0"/>
                <a:cs typeface="Times New Roman" pitchFamily="18" charset="0"/>
              </a:rPr>
              <a:t>O</a:t>
            </a:r>
            <a:r>
              <a:rPr lang="en-US" sz="2800" b="1" dirty="0">
                <a:solidFill>
                  <a:schemeClr val="accent1"/>
                </a:solidFill>
                <a:latin typeface="Footlight MT Light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Footlight MT Light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04800" y="1371600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Footlight MT Light" pitchFamily="18" charset="0"/>
                <a:cs typeface="Times New Roman" pitchFamily="18" charset="0"/>
              </a:rPr>
              <a:t>Neutralization reactions </a:t>
            </a:r>
            <a:r>
              <a:rPr lang="en-US" sz="3600" b="1" dirty="0">
                <a:solidFill>
                  <a:srgbClr val="00B0F0"/>
                </a:solidFill>
                <a:latin typeface="Footlight MT Light" pitchFamily="18" charset="0"/>
                <a:cs typeface="Times New Roman" pitchFamily="18" charset="0"/>
              </a:rPr>
              <a:t>ALWAYS</a:t>
            </a:r>
            <a:r>
              <a:rPr lang="en-US" sz="3600" b="1" dirty="0">
                <a:latin typeface="Footlight MT Light" pitchFamily="18" charset="0"/>
                <a:cs typeface="Times New Roman" pitchFamily="18" charset="0"/>
              </a:rPr>
              <a:t> produce a </a:t>
            </a:r>
            <a:r>
              <a:rPr lang="en-US" sz="3600" b="1" dirty="0">
                <a:solidFill>
                  <a:srgbClr val="7030A0"/>
                </a:solidFill>
                <a:latin typeface="Footlight MT Light" pitchFamily="18" charset="0"/>
                <a:cs typeface="Times New Roman" pitchFamily="18" charset="0"/>
              </a:rPr>
              <a:t>salt</a:t>
            </a:r>
            <a:r>
              <a:rPr lang="en-US" sz="3600" b="1" dirty="0">
                <a:latin typeface="Footlight MT Light" pitchFamily="18" charset="0"/>
                <a:cs typeface="Times New Roman" pitchFamily="18" charset="0"/>
              </a:rPr>
              <a:t> and </a:t>
            </a:r>
            <a:r>
              <a:rPr lang="en-US" sz="3600" b="1" dirty="0">
                <a:solidFill>
                  <a:srgbClr val="00B050"/>
                </a:solidFill>
                <a:latin typeface="Footlight MT Light" pitchFamily="18" charset="0"/>
                <a:cs typeface="Times New Roman" pitchFamily="18" charset="0"/>
              </a:rPr>
              <a:t>water</a:t>
            </a:r>
            <a:r>
              <a:rPr lang="en-US" sz="3600" b="1" dirty="0">
                <a:latin typeface="Footlight MT Light" pitchFamily="18" charset="0"/>
                <a:cs typeface="Times New Roman" pitchFamily="18" charset="0"/>
              </a:rPr>
              <a:t>.</a:t>
            </a:r>
            <a:endParaRPr lang="en-US" sz="2400" dirty="0">
              <a:latin typeface="Footlight MT Light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143000" y="3748088"/>
            <a:ext cx="6858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latin typeface="Footlight MT Light" pitchFamily="18" charset="0"/>
                <a:cs typeface="Times New Roman" pitchFamily="18" charset="0"/>
              </a:rPr>
              <a:t>H</a:t>
            </a:r>
            <a:r>
              <a:rPr lang="en-US" sz="2800" b="1" baseline="-25000" dirty="0">
                <a:latin typeface="Footlight MT Light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Footlight MT Light" pitchFamily="18" charset="0"/>
                <a:cs typeface="Times New Roman" pitchFamily="18" charset="0"/>
              </a:rPr>
              <a:t>SO</a:t>
            </a:r>
            <a:r>
              <a:rPr lang="en-US" sz="2800" b="1" baseline="-25000" dirty="0">
                <a:latin typeface="Footlight MT Light" pitchFamily="18" charset="0"/>
                <a:cs typeface="Times New Roman" pitchFamily="18" charset="0"/>
              </a:rPr>
              <a:t>4</a:t>
            </a:r>
            <a:r>
              <a:rPr lang="en-US" sz="2800" b="1" dirty="0">
                <a:latin typeface="Footlight MT Light" pitchFamily="18" charset="0"/>
                <a:cs typeface="Times New Roman" pitchFamily="18" charset="0"/>
              </a:rPr>
              <a:t> + 2NaOH  </a:t>
            </a:r>
            <a:r>
              <a:rPr lang="en-US" sz="2800" b="1" dirty="0">
                <a:latin typeface="Footlight MT Light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b="1" dirty="0">
                <a:latin typeface="Footlight MT Light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Footlight MT Light" pitchFamily="18" charset="0"/>
                <a:cs typeface="Times New Roman" pitchFamily="18" charset="0"/>
              </a:rPr>
              <a:t>Na</a:t>
            </a:r>
            <a:r>
              <a:rPr lang="en-US" sz="2800" b="1" baseline="-25000" dirty="0">
                <a:solidFill>
                  <a:srgbClr val="7030A0"/>
                </a:solidFill>
                <a:latin typeface="Footlight MT Light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7030A0"/>
                </a:solidFill>
                <a:latin typeface="Footlight MT Light" pitchFamily="18" charset="0"/>
                <a:cs typeface="Times New Roman" pitchFamily="18" charset="0"/>
              </a:rPr>
              <a:t>SO</a:t>
            </a:r>
            <a:r>
              <a:rPr lang="en-US" sz="2800" b="1" baseline="-25000" dirty="0">
                <a:solidFill>
                  <a:srgbClr val="7030A0"/>
                </a:solidFill>
                <a:latin typeface="Footlight MT Light" pitchFamily="18" charset="0"/>
                <a:cs typeface="Times New Roman" pitchFamily="18" charset="0"/>
              </a:rPr>
              <a:t>4</a:t>
            </a:r>
            <a:r>
              <a:rPr lang="en-US" sz="2800" b="1" dirty="0">
                <a:latin typeface="Footlight MT Light" pitchFamily="18" charset="0"/>
                <a:cs typeface="Times New Roman" pitchFamily="18" charset="0"/>
              </a:rPr>
              <a:t> + </a:t>
            </a:r>
            <a:r>
              <a:rPr lang="en-US" sz="2800" b="1" dirty="0">
                <a:solidFill>
                  <a:srgbClr val="00B050"/>
                </a:solidFill>
                <a:latin typeface="Footlight MT Light" pitchFamily="18" charset="0"/>
                <a:cs typeface="Times New Roman" pitchFamily="18" charset="0"/>
              </a:rPr>
              <a:t>2H</a:t>
            </a:r>
            <a:r>
              <a:rPr lang="en-US" sz="2800" b="1" baseline="-25000" dirty="0">
                <a:solidFill>
                  <a:srgbClr val="00B050"/>
                </a:solidFill>
                <a:latin typeface="Footlight MT Light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00B050"/>
                </a:solidFill>
                <a:latin typeface="Footlight MT Light" pitchFamily="18" charset="0"/>
                <a:cs typeface="Times New Roman" pitchFamily="18" charset="0"/>
              </a:rPr>
              <a:t>O </a:t>
            </a:r>
            <a:endParaRPr lang="en-US" sz="2800" b="1" dirty="0">
              <a:solidFill>
                <a:srgbClr val="00B050"/>
              </a:solidFill>
              <a:latin typeface="Footlight MT Light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14400" y="4586288"/>
            <a:ext cx="7391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latin typeface="Footlight MT Light" pitchFamily="18" charset="0"/>
                <a:cs typeface="Times New Roman" pitchFamily="18" charset="0"/>
              </a:rPr>
              <a:t>2HNO</a:t>
            </a:r>
            <a:r>
              <a:rPr lang="en-US" sz="2800" b="1" baseline="-25000" dirty="0">
                <a:latin typeface="Footlight MT Light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latin typeface="Footlight MT Light" pitchFamily="18" charset="0"/>
                <a:cs typeface="Times New Roman" pitchFamily="18" charset="0"/>
              </a:rPr>
              <a:t> + Mg(OH)</a:t>
            </a:r>
            <a:r>
              <a:rPr lang="en-US" sz="2800" b="1" baseline="-25000" dirty="0">
                <a:latin typeface="Footlight MT Light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Footlight MT Light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latin typeface="Footlight MT Light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b="1" dirty="0">
                <a:latin typeface="Footlight MT Light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Footlight MT Light" pitchFamily="18" charset="0"/>
                <a:cs typeface="Times New Roman" pitchFamily="18" charset="0"/>
              </a:rPr>
              <a:t>Mg(NO</a:t>
            </a:r>
            <a:r>
              <a:rPr lang="en-US" sz="2800" b="1" baseline="-25000" dirty="0">
                <a:solidFill>
                  <a:srgbClr val="7030A0"/>
                </a:solidFill>
                <a:latin typeface="Footlight MT Light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7030A0"/>
                </a:solidFill>
                <a:latin typeface="Footlight MT Light" pitchFamily="18" charset="0"/>
                <a:cs typeface="Times New Roman" pitchFamily="18" charset="0"/>
              </a:rPr>
              <a:t>)</a:t>
            </a:r>
            <a:r>
              <a:rPr lang="en-US" sz="2800" b="1" baseline="-25000" dirty="0">
                <a:solidFill>
                  <a:srgbClr val="7030A0"/>
                </a:solidFill>
                <a:latin typeface="Footlight MT Light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Footlight MT Light" pitchFamily="18" charset="0"/>
                <a:cs typeface="Times New Roman" pitchFamily="18" charset="0"/>
              </a:rPr>
              <a:t> + </a:t>
            </a:r>
            <a:r>
              <a:rPr lang="en-US" sz="2800" b="1" dirty="0">
                <a:solidFill>
                  <a:srgbClr val="00B050"/>
                </a:solidFill>
                <a:latin typeface="Footlight MT Light" pitchFamily="18" charset="0"/>
                <a:cs typeface="Times New Roman" pitchFamily="18" charset="0"/>
              </a:rPr>
              <a:t>2H</a:t>
            </a:r>
            <a:r>
              <a:rPr lang="en-US" sz="2800" b="1" baseline="-25000" dirty="0">
                <a:solidFill>
                  <a:srgbClr val="00B050"/>
                </a:solidFill>
                <a:latin typeface="Footlight MT Light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00B050"/>
                </a:solidFill>
                <a:latin typeface="Footlight MT Light" pitchFamily="18" charset="0"/>
                <a:cs typeface="Times New Roman" pitchFamily="18" charset="0"/>
              </a:rPr>
              <a:t>O</a:t>
            </a:r>
            <a:r>
              <a:rPr lang="en-US" sz="2800" b="1" dirty="0">
                <a:solidFill>
                  <a:schemeClr val="accent1"/>
                </a:solidFill>
                <a:latin typeface="Footlight MT Light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Footlight MT Light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0620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7" grpId="0" autoUpdateAnimBg="0"/>
      <p:bldP spid="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39436" y="228600"/>
            <a:ext cx="7391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Bases Neutralize Acids</a:t>
            </a:r>
            <a:endParaRPr lang="en-US" sz="6000" dirty="0">
              <a:solidFill>
                <a:schemeClr val="tx2"/>
              </a:solidFill>
              <a:latin typeface="Book Antiqua" pitchFamily="18" charset="0"/>
            </a:endParaRPr>
          </a:p>
        </p:txBody>
      </p:sp>
      <p:pic>
        <p:nvPicPr>
          <p:cNvPr id="6" name="Picture 8" descr="philipsm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813" y="1143000"/>
            <a:ext cx="3328987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33400" y="1552575"/>
            <a:ext cx="4800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latin typeface="Book Antiqua" pitchFamily="18" charset="0"/>
                <a:cs typeface="Times New Roman" pitchFamily="18" charset="0"/>
              </a:rPr>
              <a:t>Milk of Magnesia contains magnesium hydroxide, Mg(OH)</a:t>
            </a:r>
            <a:r>
              <a:rPr lang="en-US" sz="2800" b="1" baseline="-25000" dirty="0">
                <a:latin typeface="Book Antiqua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Book Antiqua" pitchFamily="18" charset="0"/>
                <a:cs typeface="Times New Roman" pitchFamily="18" charset="0"/>
              </a:rPr>
              <a:t>, which neutralizes stomach acid, HCl.</a:t>
            </a:r>
            <a:endParaRPr lang="en-US" dirty="0">
              <a:latin typeface="Book Antiqua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066800" y="3962400"/>
            <a:ext cx="3140603" cy="1894820"/>
            <a:chOff x="1066800" y="3962400"/>
            <a:chExt cx="3140603" cy="1894820"/>
          </a:xfrm>
        </p:grpSpPr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1066800" y="3962400"/>
              <a:ext cx="314060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dirty="0">
                  <a:latin typeface="Book Antiqua" pitchFamily="18" charset="0"/>
                  <a:cs typeface="Times New Roman" pitchFamily="18" charset="0"/>
                </a:rPr>
                <a:t>2 HCl + Mg(OH)</a:t>
              </a:r>
              <a:r>
                <a:rPr lang="en-US" sz="2800" b="1" baseline="-25000" dirty="0">
                  <a:latin typeface="Book Antiqua" pitchFamily="18" charset="0"/>
                  <a:cs typeface="Times New Roman" pitchFamily="18" charset="0"/>
                </a:rPr>
                <a:t>2</a:t>
              </a:r>
              <a:r>
                <a:rPr lang="en-US" sz="2800" b="1" dirty="0">
                  <a:latin typeface="Book Antiqua" pitchFamily="18" charset="0"/>
                  <a:cs typeface="Times New Roman" pitchFamily="18" charset="0"/>
                </a:rPr>
                <a:t> </a:t>
              </a:r>
              <a:endParaRPr lang="en-US" dirty="0">
                <a:latin typeface="Book Antiqua" pitchFamily="18" charset="0"/>
              </a:endParaRP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131888" y="5334000"/>
              <a:ext cx="263084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Book Antiqua" pitchFamily="18" charset="0"/>
                  <a:cs typeface="Times New Roman" pitchFamily="18" charset="0"/>
                </a:rPr>
                <a:t>MgCl</a:t>
              </a:r>
              <a:r>
                <a:rPr lang="en-US" sz="2800" b="1" baseline="-25000">
                  <a:latin typeface="Book Antiqua" pitchFamily="18" charset="0"/>
                  <a:cs typeface="Times New Roman" pitchFamily="18" charset="0"/>
                </a:rPr>
                <a:t>2</a:t>
              </a:r>
              <a:r>
                <a:rPr lang="en-US" sz="2800" b="1">
                  <a:latin typeface="Book Antiqua" pitchFamily="18" charset="0"/>
                  <a:cs typeface="Times New Roman" pitchFamily="18" charset="0"/>
                </a:rPr>
                <a:t> + 2 H</a:t>
              </a:r>
              <a:r>
                <a:rPr lang="en-US" sz="2800" b="1" baseline="-25000">
                  <a:latin typeface="Book Antiqua" pitchFamily="18" charset="0"/>
                  <a:cs typeface="Times New Roman" pitchFamily="18" charset="0"/>
                </a:rPr>
                <a:t>2</a:t>
              </a:r>
              <a:r>
                <a:rPr lang="en-US" sz="2800" b="1">
                  <a:latin typeface="Book Antiqua" pitchFamily="18" charset="0"/>
                  <a:cs typeface="Times New Roman" pitchFamily="18" charset="0"/>
                </a:rPr>
                <a:t>O</a:t>
              </a:r>
              <a:endParaRPr lang="en-US">
                <a:latin typeface="Book Antiqua" pitchFamily="18" charset="0"/>
              </a:endParaRPr>
            </a:p>
          </p:txBody>
        </p:sp>
        <p:sp>
          <p:nvSpPr>
            <p:cNvPr id="10" name="Line 4"/>
            <p:cNvSpPr>
              <a:spLocks noChangeShapeType="1"/>
            </p:cNvSpPr>
            <p:nvPr/>
          </p:nvSpPr>
          <p:spPr bwMode="auto">
            <a:xfrm>
              <a:off x="2438400" y="4495800"/>
              <a:ext cx="0" cy="6858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Book Antiqu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732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STAMP IT!!!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8288620" cy="2341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7102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4830763"/>
          </a:xfrm>
        </p:spPr>
        <p:txBody>
          <a:bodyPr/>
          <a:lstStyle/>
          <a:p>
            <a:r>
              <a:rPr lang="en-US" dirty="0" smtClean="0"/>
              <a:t>“Any compound that increases the concentration of hydronium ions in water is said to be an acid.”</a:t>
            </a:r>
          </a:p>
          <a:p>
            <a:pPr lvl="1"/>
            <a:r>
              <a:rPr lang="en-US" dirty="0" smtClean="0"/>
              <a:t>Sour</a:t>
            </a:r>
          </a:p>
          <a:p>
            <a:pPr lvl="1"/>
            <a:r>
              <a:rPr lang="en-US" dirty="0" smtClean="0"/>
              <a:t>Blue litmus paper turns red. </a:t>
            </a:r>
          </a:p>
          <a:p>
            <a:pPr lvl="1"/>
            <a:r>
              <a:rPr lang="en-US" dirty="0" smtClean="0"/>
              <a:t>Low pH values (&lt;7)</a:t>
            </a:r>
          </a:p>
          <a:p>
            <a:pPr lvl="1"/>
            <a:r>
              <a:rPr lang="en-US" dirty="0" smtClean="0"/>
              <a:t>Reacts with…</a:t>
            </a:r>
          </a:p>
          <a:p>
            <a:pPr lvl="2"/>
            <a:r>
              <a:rPr lang="en-US" dirty="0" smtClean="0"/>
              <a:t>Metals such as Zn and Mg to produce H</a:t>
            </a:r>
            <a:r>
              <a:rPr lang="en-US" baseline="-25000" dirty="0" smtClean="0"/>
              <a:t>2</a:t>
            </a:r>
            <a:r>
              <a:rPr lang="en-US" dirty="0" smtClean="0"/>
              <a:t>(g)</a:t>
            </a:r>
          </a:p>
          <a:p>
            <a:pPr lvl="2"/>
            <a:r>
              <a:rPr lang="en-US" dirty="0" smtClean="0"/>
              <a:t>Hydroxide bases to produce water and a salt.</a:t>
            </a:r>
          </a:p>
          <a:p>
            <a:pPr lvl="2"/>
            <a:r>
              <a:rPr lang="en-US" dirty="0" smtClean="0"/>
              <a:t>Carbonates to produce carbon dioxide.</a:t>
            </a:r>
            <a:endParaRPr lang="en-US" dirty="0"/>
          </a:p>
        </p:txBody>
      </p:sp>
      <p:pic>
        <p:nvPicPr>
          <p:cNvPr id="1027" name="Picture 3" descr="C:\Users\Sara Rittersdorf\AppData\Local\Microsoft\Windows\Temporary Internet Files\Content.IE5\1P8CYNEN\MC90041090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09800"/>
            <a:ext cx="2050397" cy="1695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009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dirty="0" smtClean="0"/>
              <a:t>“Any compound that increases the concentration of hydroxide ions in water is said to be a base.</a:t>
            </a:r>
          </a:p>
          <a:p>
            <a:pPr lvl="1"/>
            <a:r>
              <a:rPr lang="en-US" dirty="0" smtClean="0"/>
              <a:t>Bitter/caustic tasting</a:t>
            </a:r>
          </a:p>
          <a:p>
            <a:pPr lvl="1"/>
            <a:r>
              <a:rPr lang="en-US" dirty="0" smtClean="0"/>
              <a:t>Slippery/soapy feeling</a:t>
            </a:r>
          </a:p>
          <a:p>
            <a:pPr lvl="1"/>
            <a:r>
              <a:rPr lang="en-US" dirty="0" smtClean="0"/>
              <a:t>Red litmus paper turns blue.</a:t>
            </a:r>
          </a:p>
          <a:p>
            <a:pPr lvl="1"/>
            <a:r>
              <a:rPr lang="en-US" dirty="0" smtClean="0"/>
              <a:t>Has the ability to neutralize acids. </a:t>
            </a:r>
          </a:p>
          <a:p>
            <a:pPr lvl="1"/>
            <a:r>
              <a:rPr lang="en-US" dirty="0" smtClean="0"/>
              <a:t>High pH values (&gt;7)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329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Arrhenius Acids and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15400" cy="2895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Arrhenius Acids and Bases are the most basic definitions of acids and bases.  They are commonly accepted.  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736" y="3124200"/>
            <a:ext cx="4348264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2971800"/>
            <a:ext cx="4267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An Arrhenius Acid is a chemical compounds that increases the concentration of hydrogen ions in water. (H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)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An Arrhenius Base is a chemical compounds that increases the concentration of hydroxide ions in water. (OH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57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57600"/>
            <a:ext cx="8445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65049"/>
            <a:ext cx="8153400" cy="1885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0999"/>
            <a:ext cx="7807325" cy="1014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0968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Lewis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UNIVERSAL Definition since everything has electrons.</a:t>
            </a:r>
          </a:p>
          <a:p>
            <a:r>
              <a:rPr lang="en-US" dirty="0" smtClean="0"/>
              <a:t>Lewis Acids are electron pair acceptors.</a:t>
            </a:r>
          </a:p>
          <a:p>
            <a:r>
              <a:rPr lang="en-US" dirty="0" smtClean="0"/>
              <a:t>Lewis Bases are electron pair donors.</a:t>
            </a:r>
            <a:endParaRPr lang="en-US" dirty="0"/>
          </a:p>
        </p:txBody>
      </p:sp>
      <p:pic>
        <p:nvPicPr>
          <p:cNvPr id="12290" name="Picture 2" descr="https://d3r4ecz8hnfnqf.cloudfront.net/5099774ee4b0be4169c0c669/full/lewisacid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038600"/>
            <a:ext cx="503872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030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Acid/Base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Acid base reactions produce new acids and bases.  </a:t>
            </a:r>
          </a:p>
          <a:p>
            <a:pPr lvl="1"/>
            <a:r>
              <a:rPr lang="en-US" dirty="0" smtClean="0"/>
              <a:t>The new ones are called “conjugates”</a:t>
            </a:r>
          </a:p>
          <a:p>
            <a:pPr lvl="1"/>
            <a:r>
              <a:rPr lang="en-US" dirty="0" smtClean="0"/>
              <a:t>Acids lose protons to become conjugate bases.</a:t>
            </a:r>
          </a:p>
          <a:p>
            <a:pPr lvl="1"/>
            <a:r>
              <a:rPr lang="en-US" dirty="0" smtClean="0"/>
              <a:t>Bases gain protons to become conjugate acids.</a:t>
            </a:r>
          </a:p>
          <a:p>
            <a:pPr lvl="1"/>
            <a:endParaRPr lang="en-US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495799"/>
            <a:ext cx="5700032" cy="1814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4895275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Identify the acids, bases, and the pairs.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15557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Every Acid Has a </a:t>
            </a:r>
            <a:r>
              <a:rPr lang="en-US" dirty="0"/>
              <a:t>C</a:t>
            </a:r>
            <a:r>
              <a:rPr lang="en-US" dirty="0" smtClean="0"/>
              <a:t>onjugate Base. </a:t>
            </a:r>
            <a:br>
              <a:rPr lang="en-US" dirty="0" smtClean="0"/>
            </a:br>
            <a:r>
              <a:rPr lang="en-US" dirty="0" smtClean="0"/>
              <a:t>(Just like every rose has it’s thorn.)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799"/>
            <a:ext cx="7391400" cy="4891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0714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791</Words>
  <Application>Microsoft Office PowerPoint</Application>
  <PresentationFormat>On-screen Show (4:3)</PresentationFormat>
  <Paragraphs>132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Science Starter</vt:lpstr>
      <vt:lpstr>Introduction to Acids and Bases</vt:lpstr>
      <vt:lpstr>Properties of Acids</vt:lpstr>
      <vt:lpstr>Properties of Bases</vt:lpstr>
      <vt:lpstr>Arrhenius Acids and Bases</vt:lpstr>
      <vt:lpstr>PowerPoint Presentation</vt:lpstr>
      <vt:lpstr>Lewis Definition</vt:lpstr>
      <vt:lpstr>Acid/Base Pairs</vt:lpstr>
      <vt:lpstr>Every Acid Has a Conjugate Base.  (Just like every rose has it’s thorn.)</vt:lpstr>
      <vt:lpstr>Identify the Acid/Base Pairs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Electrolytes</vt:lpstr>
      <vt:lpstr>Acids You Should Know </vt:lpstr>
      <vt:lpstr>Electrolytes and Ionization</vt:lpstr>
      <vt:lpstr>PowerPoint Presentation</vt:lpstr>
      <vt:lpstr>PowerPoint Presentation</vt:lpstr>
      <vt:lpstr>Acids React With…</vt:lpstr>
      <vt:lpstr>Acids React With…</vt:lpstr>
      <vt:lpstr>PowerPoint Presentation</vt:lpstr>
      <vt:lpstr>PowerPoint Presentation</vt:lpstr>
      <vt:lpstr>PowerPoint Presentation</vt:lpstr>
      <vt:lpstr>STAMP IT!!!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</dc:title>
  <dc:creator>Sara Rittersdorf</dc:creator>
  <cp:lastModifiedBy>Sara Rittersdorf</cp:lastModifiedBy>
  <cp:revision>13</cp:revision>
  <dcterms:created xsi:type="dcterms:W3CDTF">2013-05-05T23:49:54Z</dcterms:created>
  <dcterms:modified xsi:type="dcterms:W3CDTF">2013-05-06T01:34:58Z</dcterms:modified>
</cp:coreProperties>
</file>